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changesInfos/changesInfo1.xml" ContentType="application/vnd.ms-powerpoint.changesinfo+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 id="2147483768" r:id="rId5"/>
  </p:sldMasterIdLst>
  <p:notesMasterIdLst>
    <p:notesMasterId r:id="rId52"/>
  </p:notesMasterIdLst>
  <p:handoutMasterIdLst>
    <p:handoutMasterId r:id="rId53"/>
  </p:handoutMasterIdLst>
  <p:sldIdLst>
    <p:sldId id="327" r:id="rId6"/>
    <p:sldId id="330" r:id="rId7"/>
    <p:sldId id="331" r:id="rId8"/>
    <p:sldId id="332" r:id="rId9"/>
    <p:sldId id="298" r:id="rId10"/>
    <p:sldId id="262" r:id="rId11"/>
    <p:sldId id="263" r:id="rId12"/>
    <p:sldId id="299" r:id="rId13"/>
    <p:sldId id="302" r:id="rId14"/>
    <p:sldId id="264" r:id="rId15"/>
    <p:sldId id="266" r:id="rId16"/>
    <p:sldId id="265" r:id="rId17"/>
    <p:sldId id="276" r:id="rId18"/>
    <p:sldId id="303" r:id="rId19"/>
    <p:sldId id="293" r:id="rId20"/>
    <p:sldId id="277" r:id="rId21"/>
    <p:sldId id="284" r:id="rId22"/>
    <p:sldId id="269" r:id="rId23"/>
    <p:sldId id="304" r:id="rId24"/>
    <p:sldId id="305" r:id="rId25"/>
    <p:sldId id="307" r:id="rId26"/>
    <p:sldId id="306" r:id="rId27"/>
    <p:sldId id="308" r:id="rId28"/>
    <p:sldId id="270" r:id="rId29"/>
    <p:sldId id="309" r:id="rId30"/>
    <p:sldId id="310" r:id="rId31"/>
    <p:sldId id="311" r:id="rId32"/>
    <p:sldId id="312" r:id="rId33"/>
    <p:sldId id="314" r:id="rId34"/>
    <p:sldId id="313" r:id="rId35"/>
    <p:sldId id="315" r:id="rId36"/>
    <p:sldId id="316" r:id="rId37"/>
    <p:sldId id="317" r:id="rId38"/>
    <p:sldId id="294" r:id="rId39"/>
    <p:sldId id="296" r:id="rId40"/>
    <p:sldId id="318" r:id="rId41"/>
    <p:sldId id="319" r:id="rId42"/>
    <p:sldId id="321" r:id="rId43"/>
    <p:sldId id="322" r:id="rId44"/>
    <p:sldId id="323" r:id="rId45"/>
    <p:sldId id="324" r:id="rId46"/>
    <p:sldId id="288" r:id="rId47"/>
    <p:sldId id="289" r:id="rId48"/>
    <p:sldId id="320" r:id="rId49"/>
    <p:sldId id="274"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3B5F586D-56C8-48CB-90CD-430534BEB8B5}">
          <p14:sldIdLst>
            <p14:sldId id="327"/>
            <p14:sldId id="330"/>
            <p14:sldId id="331"/>
            <p14:sldId id="332"/>
            <p14:sldId id="298"/>
            <p14:sldId id="262"/>
            <p14:sldId id="263"/>
            <p14:sldId id="299"/>
            <p14:sldId id="302"/>
            <p14:sldId id="264"/>
            <p14:sldId id="266"/>
            <p14:sldId id="265"/>
            <p14:sldId id="276"/>
            <p14:sldId id="303"/>
            <p14:sldId id="293"/>
            <p14:sldId id="277"/>
            <p14:sldId id="284"/>
            <p14:sldId id="269"/>
            <p14:sldId id="304"/>
            <p14:sldId id="305"/>
            <p14:sldId id="307"/>
            <p14:sldId id="306"/>
            <p14:sldId id="308"/>
            <p14:sldId id="270"/>
            <p14:sldId id="309"/>
            <p14:sldId id="310"/>
            <p14:sldId id="311"/>
            <p14:sldId id="312"/>
            <p14:sldId id="314"/>
            <p14:sldId id="313"/>
            <p14:sldId id="315"/>
            <p14:sldId id="316"/>
            <p14:sldId id="317"/>
            <p14:sldId id="294"/>
            <p14:sldId id="296"/>
            <p14:sldId id="318"/>
            <p14:sldId id="319"/>
            <p14:sldId id="321"/>
            <p14:sldId id="322"/>
            <p14:sldId id="323"/>
            <p14:sldId id="324"/>
            <p14:sldId id="288"/>
            <p14:sldId id="289"/>
          </p14:sldIdLst>
        </p14:section>
        <p14:section name="Untitled Section" id="{28AD0DA1-CC1B-4D5F-BA8E-FFDE9E391FED}">
          <p14:sldIdLst>
            <p14:sldId id="320"/>
            <p14:sldId id="274"/>
            <p14:sldId id="329"/>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varScale="1">
        <p:scale>
          <a:sx n="62" d="100"/>
          <a:sy n="62" d="100"/>
        </p:scale>
        <p:origin x="1242" y="7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presProps" Target="presProp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Master" Target="slideMasters/slideMaster2.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viewProps" Target="viewProps.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microsoft.com/office/2016/11/relationships/changesInfo" Target="changesInfos/changesInfo1.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theme" Target="theme/theme1.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notesMaster" Target="notesMasters/notesMaster1.xml"/><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5/7/2022</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5/7/2022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5/7/2022</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5/7/2022</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03504" y="770467"/>
            <a:ext cx="10782300" cy="3352800"/>
          </a:xfrm>
        </p:spPr>
        <p:txBody>
          <a:bodyPr anchor="b">
            <a:noAutofit/>
          </a:bodyPr>
          <a:lstStyle>
            <a:lvl1pPr algn="l">
              <a:lnSpc>
                <a:spcPct val="80000"/>
              </a:lnSpc>
              <a:defRPr sz="8800" spc="-120" baseline="0">
                <a:solidFill>
                  <a:srgbClr val="FFFFFF"/>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667512" y="4206876"/>
            <a:ext cx="9228201" cy="1645920"/>
          </a:xfrm>
        </p:spPr>
        <p:txBody>
          <a:bodyPr>
            <a:normAutofit/>
          </a:bodyPr>
          <a:lstStyle>
            <a:lvl1pPr marL="0" indent="0" algn="l">
              <a:buNone/>
              <a:defRPr sz="3200">
                <a:solidFill>
                  <a:schemeClr val="bg1"/>
                </a:solidFill>
                <a:latin typeface="+mj-lt"/>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7" name="Date Placeholder 6"/>
          <p:cNvSpPr>
            <a:spLocks noGrp="1"/>
          </p:cNvSpPr>
          <p:nvPr>
            <p:ph type="dt" sz="half" idx="10"/>
          </p:nvPr>
        </p:nvSpPr>
        <p:spPr/>
        <p:txBody>
          <a:bodyPr/>
          <a:lstStyle>
            <a:lvl1pPr>
              <a:defRPr>
                <a:solidFill>
                  <a:srgbClr val="FFFFFF">
                    <a:alpha val="80000"/>
                  </a:srgbClr>
                </a:solidFill>
              </a:defRPr>
            </a:lvl1pPr>
          </a:lstStyle>
          <a:p>
            <a:fld id="{48A87A34-81AB-432B-8DAE-1953F412C126}" type="datetimeFigureOut">
              <a:rPr lang="en-US" smtClean="0"/>
              <a:t>5/7/2022</a:t>
            </a:fld>
            <a:endParaRPr lang="en-US" dirty="0"/>
          </a:p>
        </p:txBody>
      </p:sp>
      <p:sp>
        <p:nvSpPr>
          <p:cNvPr id="8" name="Footer Placeholder 7"/>
          <p:cNvSpPr>
            <a:spLocks noGrp="1"/>
          </p:cNvSpPr>
          <p:nvPr>
            <p:ph type="ftr" sz="quarter" idx="11"/>
          </p:nvPr>
        </p:nvSpPr>
        <p:spPr/>
        <p:txBody>
          <a:bodyPr/>
          <a:lstStyle>
            <a:lvl1pPr>
              <a:defRPr>
                <a:solidFill>
                  <a:srgbClr val="FFFFFF">
                    <a:alpha val="80000"/>
                  </a:srgbClr>
                </a:solidFill>
              </a:defRPr>
            </a:lvl1pPr>
          </a:lstStyle>
          <a:p>
            <a:endParaRPr lang="en-US" dirty="0"/>
          </a:p>
        </p:txBody>
      </p:sp>
      <p:sp>
        <p:nvSpPr>
          <p:cNvPr id="9" name="Slide Number Placeholder 8"/>
          <p:cNvSpPr>
            <a:spLocks noGrp="1"/>
          </p:cNvSpPr>
          <p:nvPr>
            <p:ph type="sldNum" sz="quarter" idx="12"/>
          </p:nvPr>
        </p:nvSpPr>
        <p:spPr/>
        <p:txBody>
          <a:bodyPr/>
          <a:lstStyle>
            <a:lvl1pPr>
              <a:defRPr>
                <a:solidFill>
                  <a:srgbClr val="FFFFFF">
                    <a:alpha val="25000"/>
                  </a:srgbClr>
                </a:solidFill>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81507301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pPr/>
              <a:t>5/7/2022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283916509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3504" y="767419"/>
            <a:ext cx="10780776" cy="3355848"/>
          </a:xfrm>
        </p:spPr>
        <p:txBody>
          <a:bodyPr anchor="b">
            <a:normAutofit/>
          </a:bodyPr>
          <a:lstStyle>
            <a:lvl1pPr>
              <a:lnSpc>
                <a:spcPct val="80000"/>
              </a:lnSpc>
              <a:defRPr sz="8800" b="0" baseline="0">
                <a:solidFill>
                  <a:schemeClr val="accent1"/>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667512" y="4204209"/>
            <a:ext cx="9226296" cy="1645920"/>
          </a:xfrm>
        </p:spPr>
        <p:txBody>
          <a:bodyPr anchor="t">
            <a:normAutofit/>
          </a:bodyPr>
          <a:lstStyle>
            <a:lvl1pPr marL="0" indent="0">
              <a:buNone/>
              <a:defRPr sz="3200">
                <a:solidFill>
                  <a:schemeClr val="tx1"/>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5E4E5C39-FE1E-4048-9E78-68F07A4195FB}" type="datetimeFigureOut">
              <a:rPr lang="en-US" smtClean="0"/>
              <a:t>5/7/2022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08442475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76656"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011330"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pPr/>
              <a:t>5/7/2022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234288785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76656" y="2040467"/>
            <a:ext cx="4663440" cy="723400"/>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676656" y="2753084"/>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007608" y="2038435"/>
            <a:ext cx="4663440" cy="722376"/>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007608" y="2750990"/>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pPr/>
              <a:t>5/7/2022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396862856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5E4E5C39-FE1E-4048-9E78-68F07A4195FB}" type="datetimeFigureOut">
              <a:rPr lang="en-US" smtClean="0"/>
              <a:t>5/7/2022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5178896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5/7/2022</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E4E5C39-FE1E-4048-9E78-68F07A4195FB}" type="datetimeFigureOut">
              <a:rPr lang="en-US" smtClean="0"/>
              <a:t>5/7/2022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71916626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Rectangle 1"/>
          <p:cNvSpPr/>
          <p:nvPr/>
        </p:nvSpPr>
        <p:spPr>
          <a:xfrm>
            <a:off x="7620000" y="0"/>
            <a:ext cx="457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9" name="Title 8"/>
          <p:cNvSpPr>
            <a:spLocks noGrp="1"/>
          </p:cNvSpPr>
          <p:nvPr>
            <p:ph type="title"/>
          </p:nvPr>
        </p:nvSpPr>
        <p:spPr>
          <a:xfrm>
            <a:off x="8261404" y="542282"/>
            <a:ext cx="3383280" cy="1920240"/>
          </a:xfrm>
        </p:spPr>
        <p:txBody>
          <a:bodyPr anchor="b">
            <a:noAutofit/>
          </a:bodyPr>
          <a:lstStyle>
            <a:lvl1pPr>
              <a:lnSpc>
                <a:spcPct val="85000"/>
              </a:lnSpc>
              <a:defRPr sz="4000">
                <a:solidFill>
                  <a:srgbClr val="FFFFFF"/>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762000" y="762000"/>
            <a:ext cx="6096000" cy="45720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275982" y="2511813"/>
            <a:ext cx="3398520" cy="3126987"/>
          </a:xfrm>
        </p:spPr>
        <p:txBody>
          <a:bodyPr>
            <a:normAutofit/>
          </a:bodyPr>
          <a:lstStyle>
            <a:lvl1pPr marL="0" marR="0" indent="0" algn="l" defTabSz="914400" rtl="0" eaLnBrk="1" fontAlgn="auto" latinLnBrk="0" hangingPunct="1">
              <a:lnSpc>
                <a:spcPct val="100000"/>
              </a:lnSpc>
              <a:spcBef>
                <a:spcPts val="1200"/>
              </a:spcBef>
              <a:spcAft>
                <a:spcPts val="0"/>
              </a:spcAft>
              <a:buClrTx/>
              <a:buSzTx/>
              <a:buFontTx/>
              <a:buNone/>
              <a:tabLst/>
              <a:defRPr sz="18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1400"/>
              </a:spcBef>
              <a:spcAft>
                <a:spcPts val="0"/>
              </a:spcAft>
              <a:buClrTx/>
              <a:buSzTx/>
              <a:buFontTx/>
              <a:buNone/>
              <a:tabLst/>
              <a:defRPr/>
            </a:pPr>
            <a:r>
              <a:rPr lang="en-US" smtClean="0"/>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5/7/2022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lvl1pPr>
              <a:defRPr>
                <a:solidFill>
                  <a:srgbClr val="FFFFFF">
                    <a:alpha val="20000"/>
                  </a:srgbClr>
                </a:solidFill>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35982863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49224" y="5418667"/>
            <a:ext cx="10780776" cy="613283"/>
          </a:xfrm>
        </p:spPr>
        <p:txBody>
          <a:bodyPr anchor="b">
            <a:normAutofit/>
          </a:bodyPr>
          <a:lstStyle>
            <a:lvl1pPr>
              <a:defRPr sz="3200" b="0">
                <a:solidFill>
                  <a:srgbClr val="FFFFFF"/>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0" y="0"/>
            <a:ext cx="12192000" cy="5330952"/>
          </a:xfrm>
          <a:solidFill>
            <a:schemeClr val="accent1">
              <a:lumMod val="40000"/>
              <a:lumOff val="60000"/>
            </a:schemeClr>
          </a:solidFill>
        </p:spPr>
        <p:txBody>
          <a:bodyPr anchor="t"/>
          <a:lstStyle>
            <a:lvl1pPr marL="0" indent="0" algn="ctr">
              <a:spcBef>
                <a:spcPts val="800"/>
              </a:spcBef>
              <a:buNone/>
              <a:defRPr sz="3200">
                <a:solidFill>
                  <a:schemeClr val="tx1">
                    <a:lumMod val="75000"/>
                    <a:lumOff val="2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76656" y="5909735"/>
            <a:ext cx="9229344" cy="533400"/>
          </a:xfrm>
        </p:spPr>
        <p:txBody>
          <a:bodyPr>
            <a:normAutofit/>
          </a:bodyPr>
          <a:lstStyle>
            <a:lvl1pPr marL="0" indent="0">
              <a:lnSpc>
                <a:spcPct val="90000"/>
              </a:lnSpc>
              <a:buNone/>
              <a:defRPr sz="14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2" name="Date Placeholder 11"/>
          <p:cNvSpPr>
            <a:spLocks noGrp="1"/>
          </p:cNvSpPr>
          <p:nvPr>
            <p:ph type="dt" sz="half" idx="10"/>
          </p:nvPr>
        </p:nvSpPr>
        <p:spPr/>
        <p:txBody>
          <a:bodyPr/>
          <a:lstStyle>
            <a:lvl1pPr>
              <a:defRPr>
                <a:solidFill>
                  <a:srgbClr val="FFFFFF">
                    <a:alpha val="80000"/>
                  </a:srgbClr>
                </a:solidFill>
              </a:defRPr>
            </a:lvl1pPr>
          </a:lstStyle>
          <a:p>
            <a:fld id="{5E4E5C39-FE1E-4048-9E78-68F07A4195FB}" type="datetimeFigureOut">
              <a:rPr lang="en-US" smtClean="0"/>
              <a:t>5/7/2022</a:t>
            </a:fld>
            <a:endParaRPr lang="en-US"/>
          </a:p>
        </p:txBody>
      </p:sp>
      <p:sp>
        <p:nvSpPr>
          <p:cNvPr id="13" name="Footer Placeholder 12"/>
          <p:cNvSpPr>
            <a:spLocks noGrp="1"/>
          </p:cNvSpPr>
          <p:nvPr>
            <p:ph type="ftr" sz="quarter" idx="11"/>
          </p:nvPr>
        </p:nvSpPr>
        <p:spPr/>
        <p:txBody>
          <a:bodyPr/>
          <a:lstStyle>
            <a:lvl1pPr>
              <a:defRPr>
                <a:solidFill>
                  <a:srgbClr val="FFFFFF">
                    <a:alpha val="80000"/>
                  </a:srgbClr>
                </a:solidFill>
              </a:defRPr>
            </a:lvl1pPr>
          </a:lstStyle>
          <a:p>
            <a:endParaRPr lang="en-US"/>
          </a:p>
        </p:txBody>
      </p:sp>
      <p:sp>
        <p:nvSpPr>
          <p:cNvPr id="14" name="Slide Number Placeholder 13"/>
          <p:cNvSpPr>
            <a:spLocks noGrp="1"/>
          </p:cNvSpPr>
          <p:nvPr>
            <p:ph type="sldNum" sz="quarter" idx="12"/>
          </p:nvPr>
        </p:nvSpPr>
        <p:spPr/>
        <p:txBody>
          <a:bodyPr/>
          <a:lstStyle>
            <a:lvl1pPr>
              <a:defRPr>
                <a:solidFill>
                  <a:srgbClr val="FFFFFF">
                    <a:alpha val="25000"/>
                  </a:srgbClr>
                </a:solidFill>
              </a:defRPr>
            </a:lvl1pPr>
          </a:lstStyle>
          <a:p>
            <a:fld id="{A190C97C-0095-2443-AC12-FA4CBA4ACD4D}" type="slidenum">
              <a:rPr lang="en-US" smtClean="0"/>
              <a:t>‹#›</a:t>
            </a:fld>
            <a:endParaRPr lang="en-US"/>
          </a:p>
        </p:txBody>
      </p:sp>
    </p:spTree>
    <p:extLst>
      <p:ext uri="{BB962C8B-B14F-4D97-AF65-F5344CB8AC3E}">
        <p14:creationId xmlns:p14="http://schemas.microsoft.com/office/powerpoint/2010/main" val="3624868811"/>
      </p:ext>
    </p:extLst>
  </p:cSld>
  <p:clrMapOvr>
    <a:overrideClrMapping bg1="lt1" tx1="dk1" bg2="lt2" tx2="dk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pPr/>
              <a:t>5/7/2022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307919384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43950" y="695325"/>
            <a:ext cx="2628900" cy="480060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771525" y="714375"/>
            <a:ext cx="7734300" cy="5400675"/>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pPr/>
              <a:t>5/7/2022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352016460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920951314"/>
      </p:ext>
    </p:extLst>
  </p:cSld>
  <p:clrMapOvr>
    <a:masterClrMapping/>
  </p:clrMapOvr>
  <p:transition spd="slow">
    <p:push dir="u"/>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58613420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3729235187"/>
      </p:ext>
    </p:extLst>
  </p:cSld>
  <p:clrMapOvr>
    <a:masterClrMapping/>
  </p:clrMapOvr>
  <p:transition spd="slow">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5/7/2022</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5/7/2022</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5/7/2022</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5/7/2022</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5/7/2022</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5/7/2022</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5/7/2022</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theme" Target="../theme/theme2.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57224" y="499533"/>
            <a:ext cx="10772775" cy="1658198"/>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76656" y="2011680"/>
            <a:ext cx="10753725" cy="3766185"/>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85800" y="6412447"/>
            <a:ext cx="4114800" cy="228600"/>
          </a:xfrm>
          <a:prstGeom prst="rect">
            <a:avLst/>
          </a:prstGeom>
        </p:spPr>
        <p:txBody>
          <a:bodyPr vert="horz" lIns="91440" tIns="45720" rIns="91440" bIns="45720" rtlCol="0" anchor="ctr"/>
          <a:lstStyle>
            <a:lvl1pPr algn="l">
              <a:defRPr sz="950">
                <a:solidFill>
                  <a:schemeClr val="tx1">
                    <a:alpha val="80000"/>
                  </a:schemeClr>
                </a:solidFill>
              </a:defRPr>
            </a:lvl1pPr>
          </a:lstStyle>
          <a:p>
            <a:fld id="{5586B75A-687E-405C-8A0B-8D00578BA2C3}" type="datetimeFigureOut">
              <a:rPr lang="en-US" dirty="0"/>
              <a:pPr/>
              <a:t>5/7/2022</a:t>
            </a:fld>
            <a:endParaRPr lang="en-US" dirty="0"/>
          </a:p>
        </p:txBody>
      </p:sp>
      <p:sp>
        <p:nvSpPr>
          <p:cNvPr id="5" name="Footer Placeholder 4"/>
          <p:cNvSpPr>
            <a:spLocks noGrp="1"/>
          </p:cNvSpPr>
          <p:nvPr>
            <p:ph type="ftr" sz="quarter" idx="3"/>
          </p:nvPr>
        </p:nvSpPr>
        <p:spPr>
          <a:xfrm>
            <a:off x="685800" y="6554697"/>
            <a:ext cx="5029200" cy="228600"/>
          </a:xfrm>
          <a:prstGeom prst="rect">
            <a:avLst/>
          </a:prstGeom>
        </p:spPr>
        <p:txBody>
          <a:bodyPr vert="horz" lIns="91440" tIns="45720" rIns="91440" bIns="45720" rtlCol="0" anchor="ctr"/>
          <a:lstStyle>
            <a:lvl1pPr algn="l">
              <a:defRPr sz="950" cap="all" baseline="0">
                <a:solidFill>
                  <a:schemeClr val="tx1">
                    <a:alpha val="80000"/>
                  </a:schemeClr>
                </a:solidFill>
              </a:defRPr>
            </a:lvl1pPr>
          </a:lstStyle>
          <a:p>
            <a:endParaRPr lang="en-US" dirty="0"/>
          </a:p>
        </p:txBody>
      </p:sp>
      <p:sp>
        <p:nvSpPr>
          <p:cNvPr id="6" name="Slide Number Placeholder 5"/>
          <p:cNvSpPr>
            <a:spLocks noGrp="1"/>
          </p:cNvSpPr>
          <p:nvPr>
            <p:ph type="sldNum" sz="quarter" idx="4"/>
          </p:nvPr>
        </p:nvSpPr>
        <p:spPr>
          <a:xfrm>
            <a:off x="8763926" y="5876412"/>
            <a:ext cx="2926080" cy="1397039"/>
          </a:xfrm>
          <a:prstGeom prst="rect">
            <a:avLst/>
          </a:prstGeom>
        </p:spPr>
        <p:txBody>
          <a:bodyPr vert="horz" lIns="91440" tIns="45720" rIns="91440" bIns="45720" rtlCol="0" anchor="b"/>
          <a:lstStyle>
            <a:lvl1pPr algn="r">
              <a:defRPr sz="10300" b="0">
                <a:ln>
                  <a:noFill/>
                </a:ln>
                <a:solidFill>
                  <a:schemeClr val="accent1">
                    <a:alpha val="25000"/>
                  </a:schemeClr>
                </a:solidFill>
                <a:latin typeface="+mj-lt"/>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3090852588"/>
      </p:ext>
    </p:extLst>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Lst>
  <p:txStyles>
    <p:title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p:titleStyle>
    <p:body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5.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SuhrabAria/IBM-Applied-Data-Science-Capstone/blob/main/labs-jupyter-spacex-Data%20wrangling.ipynb" TargetMode="External"/><Relationship Id="rId2" Type="http://schemas.openxmlformats.org/officeDocument/2006/relationships/image" Target="../media/image3.png"/><Relationship Id="rId1" Type="http://schemas.openxmlformats.org/officeDocument/2006/relationships/slideLayout" Target="../slideLayouts/slideLayout26.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SuhrabAria/IBM-Applied-Data-Science-Capstone/blob/main/jupyter-labs-eda-dataviz.ipynb" TargetMode="External"/><Relationship Id="rId2" Type="http://schemas.openxmlformats.org/officeDocument/2006/relationships/image" Target="../media/image3.png"/><Relationship Id="rId1" Type="http://schemas.openxmlformats.org/officeDocument/2006/relationships/slideLayout" Target="../slideLayouts/slideLayout26.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SuhrabAria/IBM-Applied-Data-Science-Capstone/blob/main/jupyter-labs-eda-sql-coursera.ipynb" TargetMode="External"/><Relationship Id="rId2" Type="http://schemas.openxmlformats.org/officeDocument/2006/relationships/image" Target="../media/image3.png"/><Relationship Id="rId1" Type="http://schemas.openxmlformats.org/officeDocument/2006/relationships/slideLayout" Target="../slideLayouts/slideLayout26.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SuhrabAria/IBM-Applied-Data-Science-Capstone/blob/main/lab_jupyter_launch_site_location.ipynb" TargetMode="External"/><Relationship Id="rId2" Type="http://schemas.openxmlformats.org/officeDocument/2006/relationships/image" Target="../media/image3.png"/><Relationship Id="rId1" Type="http://schemas.openxmlformats.org/officeDocument/2006/relationships/slideLayout" Target="../slideLayouts/slideLayout26.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SuhrabAria/IBM-Applied-Data-Science-Capstone/blob/main/SpaceX_lanuch_records_dashboard.ipynb" TargetMode="External"/><Relationship Id="rId2" Type="http://schemas.openxmlformats.org/officeDocument/2006/relationships/image" Target="../media/image3.png"/><Relationship Id="rId1" Type="http://schemas.openxmlformats.org/officeDocument/2006/relationships/slideLayout" Target="../slideLayouts/slideLayout26.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SuhrabAria/IBM-Applied-Data-Science-Capstone/blob/main/SpaceX_Machine%20Learning%20Prediction_Part_5%20(1).ipynb" TargetMode="External"/><Relationship Id="rId2" Type="http://schemas.openxmlformats.org/officeDocument/2006/relationships/image" Target="../media/image3.png"/><Relationship Id="rId1" Type="http://schemas.openxmlformats.org/officeDocument/2006/relationships/slideLayout" Target="../slideLayouts/slideLayout26.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6.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6.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26.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6.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26.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26.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26.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26.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26.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26.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26.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26.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26.xml"/></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26.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6.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26.xml"/></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26.xml"/></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26.xml"/></Relationships>
</file>

<file path=ppt/slides/_rels/slide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26.xml"/></Relationships>
</file>

<file path=ppt/slides/_rels/slide3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6.xml"/></Relationships>
</file>

<file path=ppt/slides/_rels/slide3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26.xml"/></Relationships>
</file>

<file path=ppt/slides/_rels/slide3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26.xml"/></Relationships>
</file>

<file path=ppt/slides/_rels/slide3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26.xml"/></Relationships>
</file>

<file path=ppt/slides/_rels/slide38.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6.xml"/></Relationships>
</file>

<file path=ppt/slides/_rels/slide3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26.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6.xml"/></Relationships>
</file>

<file path=ppt/slides/_rels/slide4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26.xml"/></Relationships>
</file>

<file path=ppt/slides/_rels/slide4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26.xml"/></Relationships>
</file>

<file path=ppt/slides/_rels/slide42.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6.xml"/></Relationships>
</file>

<file path=ppt/slides/_rels/slide4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26.xml"/></Relationships>
</file>

<file path=ppt/slides/_rels/slide4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27.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6.xml"/></Relationships>
</file>

<file path=ppt/slides/_rels/slide46.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7.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6.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6.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26.xml"/><Relationship Id="rId4" Type="http://schemas.openxmlformats.org/officeDocument/2006/relationships/hyperlink" Target="https://github.com/SuhrabAria/IBM-Applied-Data-Science-Capstone/blob/main/jupyter-labs-spacex-data-collection-api.ipynb"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SuhrabAria/IBM-Applied-Data-Science-Capstone/blob/main/jupyter-labs-webscraping.ipynb" TargetMode="External"/><Relationship Id="rId2" Type="http://schemas.openxmlformats.org/officeDocument/2006/relationships/image" Target="../media/image3.png"/><Relationship Id="rId1" Type="http://schemas.openxmlformats.org/officeDocument/2006/relationships/slideLayout" Target="../slideLayouts/slideLayout26.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a:solidFill>
                  <a:schemeClr val="bg2"/>
                </a:solidFill>
                <a:latin typeface="Abadi"/>
                <a:ea typeface="SF Pro" pitchFamily="2" charset="0"/>
                <a:cs typeface="SF Pro" pitchFamily="2" charset="0"/>
              </a:rPr>
              <a:t>&lt;Name&gt;</a:t>
            </a:r>
          </a:p>
          <a:p>
            <a:r>
              <a:rPr lang="en-US" dirty="0">
                <a:solidFill>
                  <a:schemeClr val="bg2"/>
                </a:solidFill>
                <a:latin typeface="Abadi" panose="020B0604020104020204" pitchFamily="34" charset="0"/>
                <a:ea typeface="SF Pro" pitchFamily="2" charset="0"/>
                <a:cs typeface="SF Pro" pitchFamily="2" charset="0"/>
              </a:rPr>
              <a:t>&lt;Date&gt;</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938134" y="1794924"/>
            <a:ext cx="4638675" cy="4351337"/>
          </a:xfrm>
          <a:prstGeom prst="rect">
            <a:avLst/>
          </a:prstGeom>
        </p:spPr>
        <p:txBody>
          <a:bodyPr/>
          <a:lstStyle/>
          <a:p>
            <a:r>
              <a:rPr lang="en-US" sz="2200" dirty="0">
                <a:solidFill>
                  <a:schemeClr val="accent3">
                    <a:lumMod val="25000"/>
                  </a:schemeClr>
                </a:solidFill>
                <a:latin typeface="Abadi" panose="020B0604020104020204" pitchFamily="34" charset="0"/>
              </a:rPr>
              <a:t>D</a:t>
            </a:r>
            <a:r>
              <a:rPr lang="en-US" sz="2200" dirty="0" smtClean="0">
                <a:solidFill>
                  <a:schemeClr val="accent3">
                    <a:lumMod val="25000"/>
                  </a:schemeClr>
                </a:solidFill>
                <a:latin typeface="Abadi" panose="020B0604020104020204" pitchFamily="34" charset="0"/>
              </a:rPr>
              <a:t>ata wrangling process</a:t>
            </a:r>
          </a:p>
          <a:p>
            <a:endParaRPr lang="en-US" sz="2200" dirty="0">
              <a:solidFill>
                <a:schemeClr val="accent3">
                  <a:lumMod val="25000"/>
                </a:schemeClr>
              </a:solidFill>
              <a:latin typeface="Abadi" panose="020B0604020104020204" pitchFamily="34" charset="0"/>
            </a:endParaRPr>
          </a:p>
          <a:p>
            <a:endParaRPr lang="en-US" sz="2200" dirty="0" smtClean="0">
              <a:solidFill>
                <a:schemeClr val="accent3">
                  <a:lumMod val="25000"/>
                </a:schemeClr>
              </a:solidFill>
              <a:latin typeface="Abadi" panose="020B0604020104020204" pitchFamily="34" charset="0"/>
            </a:endParaRPr>
          </a:p>
          <a:p>
            <a:endParaRPr lang="en-US" sz="2200" dirty="0">
              <a:solidFill>
                <a:schemeClr val="accent3">
                  <a:lumMod val="25000"/>
                </a:schemeClr>
              </a:solidFill>
              <a:latin typeface="Abadi" panose="020B0604020104020204" pitchFamily="34" charset="0"/>
            </a:endParaRPr>
          </a:p>
          <a:p>
            <a:r>
              <a:rPr lang="en-US" dirty="0">
                <a:hlinkClick r:id="rId3"/>
              </a:rPr>
              <a:t>https://</a:t>
            </a:r>
            <a:r>
              <a:rPr lang="en-US" dirty="0" smtClean="0">
                <a:hlinkClick r:id="rId3"/>
              </a:rPr>
              <a:t>github.com/SuhrabAria/IBM-Applied-Data-Science-Capstone/blob/main/labs-jupyter-spacex-Data%20wrangling.ipynb</a:t>
            </a:r>
            <a:endParaRPr lang="en-US" dirty="0" smtClean="0"/>
          </a:p>
          <a:p>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Content Placeholder 4">
            <a:extLst>
              <a:ext uri="{FF2B5EF4-FFF2-40B4-BE49-F238E27FC236}">
                <a16:creationId xmlns:a16="http://schemas.microsoft.com/office/drawing/2014/main" id="{1B07C49E-AFFC-EC46-8930-E4D428F5F943}"/>
              </a:ext>
            </a:extLst>
          </p:cNvPr>
          <p:cNvSpPr txBox="1">
            <a:spLocks/>
          </p:cNvSpPr>
          <p:nvPr/>
        </p:nvSpPr>
        <p:spPr>
          <a:xfrm>
            <a:off x="5780869" y="1611824"/>
            <a:ext cx="5127356" cy="471753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smtClean="0"/>
          </a:p>
          <a:p>
            <a:endParaRPr lang="en-US" dirty="0" smtClean="0"/>
          </a:p>
          <a:p>
            <a:endParaRPr lang="en-US" dirty="0"/>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26067" y="1825625"/>
            <a:ext cx="4686218" cy="4351338"/>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929898" y="1566863"/>
            <a:ext cx="9745663" cy="4989512"/>
          </a:xfrm>
          <a:prstGeom prst="rect">
            <a:avLst/>
          </a:prstGeom>
        </p:spPr>
        <p:txBody>
          <a:bodyPr lIns="91440" tIns="45720" rIns="91440" bIns="45720" anchor="t"/>
          <a:lstStyle/>
          <a:p>
            <a:pPr>
              <a:lnSpc>
                <a:spcPct val="100000"/>
              </a:lnSpc>
              <a:spcBef>
                <a:spcPts val="1400"/>
              </a:spcBef>
            </a:pPr>
            <a:r>
              <a:rPr lang="en-US" sz="2200" dirty="0" smtClean="0">
                <a:solidFill>
                  <a:schemeClr val="accent3">
                    <a:lumMod val="25000"/>
                  </a:schemeClr>
                </a:solidFill>
                <a:latin typeface="Abadi"/>
              </a:rPr>
              <a:t>Scatter point charts, bar plot and line chart plotted in order to see the following results:</a:t>
            </a:r>
          </a:p>
          <a:p>
            <a:pPr lvl="1">
              <a:lnSpc>
                <a:spcPct val="100000"/>
              </a:lnSpc>
              <a:spcBef>
                <a:spcPts val="1400"/>
              </a:spcBef>
            </a:pPr>
            <a:r>
              <a:rPr lang="en-US" sz="1800" dirty="0" smtClean="0">
                <a:solidFill>
                  <a:schemeClr val="accent3">
                    <a:lumMod val="25000"/>
                  </a:schemeClr>
                </a:solidFill>
                <a:latin typeface="Abadi"/>
              </a:rPr>
              <a:t>Relationship between landing and payload mass</a:t>
            </a:r>
          </a:p>
          <a:p>
            <a:pPr lvl="1">
              <a:lnSpc>
                <a:spcPct val="100000"/>
              </a:lnSpc>
              <a:spcBef>
                <a:spcPts val="1400"/>
              </a:spcBef>
            </a:pPr>
            <a:r>
              <a:rPr lang="en-US" sz="1800" dirty="0" smtClean="0">
                <a:solidFill>
                  <a:schemeClr val="accent3">
                    <a:lumMod val="25000"/>
                  </a:schemeClr>
                </a:solidFill>
                <a:latin typeface="Abadi"/>
              </a:rPr>
              <a:t>Relationship between landing and launch sites</a:t>
            </a:r>
          </a:p>
          <a:p>
            <a:pPr lvl="1">
              <a:lnSpc>
                <a:spcPct val="100000"/>
              </a:lnSpc>
              <a:spcBef>
                <a:spcPts val="1400"/>
              </a:spcBef>
            </a:pPr>
            <a:r>
              <a:rPr lang="en-US" sz="1800" dirty="0" smtClean="0">
                <a:solidFill>
                  <a:schemeClr val="accent3">
                    <a:lumMod val="25000"/>
                  </a:schemeClr>
                </a:solidFill>
                <a:latin typeface="Abadi"/>
              </a:rPr>
              <a:t>Relationship </a:t>
            </a:r>
            <a:r>
              <a:rPr lang="en-US" sz="1800" dirty="0">
                <a:solidFill>
                  <a:schemeClr val="accent3">
                    <a:lumMod val="25000"/>
                  </a:schemeClr>
                </a:solidFill>
                <a:latin typeface="Abadi"/>
              </a:rPr>
              <a:t>between launch sites </a:t>
            </a:r>
            <a:r>
              <a:rPr lang="en-US" sz="1800" dirty="0" smtClean="0">
                <a:solidFill>
                  <a:schemeClr val="accent3">
                    <a:lumMod val="25000"/>
                  </a:schemeClr>
                </a:solidFill>
                <a:latin typeface="Abadi"/>
              </a:rPr>
              <a:t>and </a:t>
            </a:r>
            <a:r>
              <a:rPr lang="en-US" sz="1800" dirty="0">
                <a:solidFill>
                  <a:schemeClr val="accent3">
                    <a:lumMod val="25000"/>
                  </a:schemeClr>
                </a:solidFill>
                <a:latin typeface="Abadi"/>
              </a:rPr>
              <a:t>payload </a:t>
            </a:r>
            <a:r>
              <a:rPr lang="en-US" sz="1800" dirty="0" smtClean="0">
                <a:solidFill>
                  <a:schemeClr val="accent3">
                    <a:lumMod val="25000"/>
                  </a:schemeClr>
                </a:solidFill>
                <a:latin typeface="Abadi"/>
              </a:rPr>
              <a:t>mass</a:t>
            </a:r>
          </a:p>
          <a:p>
            <a:pPr lvl="1">
              <a:lnSpc>
                <a:spcPct val="100000"/>
              </a:lnSpc>
              <a:spcBef>
                <a:spcPts val="1400"/>
              </a:spcBef>
            </a:pPr>
            <a:r>
              <a:rPr lang="en-US" sz="1800" dirty="0" smtClean="0">
                <a:solidFill>
                  <a:schemeClr val="accent3">
                    <a:lumMod val="25000"/>
                  </a:schemeClr>
                </a:solidFill>
                <a:latin typeface="Abadi"/>
              </a:rPr>
              <a:t>Relationship </a:t>
            </a:r>
            <a:r>
              <a:rPr lang="en-US" sz="1800" dirty="0">
                <a:solidFill>
                  <a:schemeClr val="accent3">
                    <a:lumMod val="25000"/>
                  </a:schemeClr>
                </a:solidFill>
                <a:latin typeface="Abadi"/>
              </a:rPr>
              <a:t>between success rate and orbit </a:t>
            </a:r>
            <a:r>
              <a:rPr lang="en-US" sz="1800" dirty="0" smtClean="0">
                <a:solidFill>
                  <a:schemeClr val="accent3">
                    <a:lumMod val="25000"/>
                  </a:schemeClr>
                </a:solidFill>
                <a:latin typeface="Abadi"/>
              </a:rPr>
              <a:t>types</a:t>
            </a:r>
          </a:p>
          <a:p>
            <a:pPr lvl="1">
              <a:lnSpc>
                <a:spcPct val="100000"/>
              </a:lnSpc>
              <a:spcBef>
                <a:spcPts val="1400"/>
              </a:spcBef>
            </a:pPr>
            <a:r>
              <a:rPr lang="en-US" sz="1800" dirty="0" smtClean="0">
                <a:solidFill>
                  <a:schemeClr val="accent3">
                    <a:lumMod val="25000"/>
                  </a:schemeClr>
                </a:solidFill>
                <a:latin typeface="Abadi"/>
              </a:rPr>
              <a:t>Relationship </a:t>
            </a:r>
            <a:r>
              <a:rPr lang="en-US" sz="1800" dirty="0">
                <a:solidFill>
                  <a:schemeClr val="accent3">
                    <a:lumMod val="25000"/>
                  </a:schemeClr>
                </a:solidFill>
                <a:latin typeface="Abadi"/>
              </a:rPr>
              <a:t>between Payload and Orbit </a:t>
            </a:r>
            <a:r>
              <a:rPr lang="en-US" sz="1800" dirty="0" smtClean="0">
                <a:solidFill>
                  <a:schemeClr val="accent3">
                    <a:lumMod val="25000"/>
                  </a:schemeClr>
                </a:solidFill>
                <a:latin typeface="Abadi"/>
              </a:rPr>
              <a:t>type</a:t>
            </a:r>
          </a:p>
          <a:p>
            <a:pPr lvl="1">
              <a:lnSpc>
                <a:spcPct val="100000"/>
              </a:lnSpc>
              <a:spcBef>
                <a:spcPts val="1400"/>
              </a:spcBef>
            </a:pPr>
            <a:r>
              <a:rPr lang="en-US" sz="1800" dirty="0" smtClean="0">
                <a:solidFill>
                  <a:schemeClr val="accent3">
                    <a:lumMod val="25000"/>
                  </a:schemeClr>
                </a:solidFill>
                <a:latin typeface="Abadi"/>
              </a:rPr>
              <a:t>To get the success rate by year</a:t>
            </a:r>
          </a:p>
          <a:p>
            <a:pPr>
              <a:lnSpc>
                <a:spcPct val="100000"/>
              </a:lnSpc>
              <a:spcBef>
                <a:spcPts val="1400"/>
              </a:spcBef>
            </a:pPr>
            <a:r>
              <a:rPr lang="en-US" sz="2200" dirty="0" smtClean="0">
                <a:solidFill>
                  <a:schemeClr val="accent3">
                    <a:lumMod val="25000"/>
                  </a:schemeClr>
                </a:solidFill>
                <a:latin typeface="Abadi" panose="020B0604020104020204" pitchFamily="34" charset="0"/>
                <a:hlinkClick r:id="rId3"/>
              </a:rPr>
              <a:t>https</a:t>
            </a:r>
            <a:r>
              <a:rPr lang="en-US" sz="2200" dirty="0">
                <a:solidFill>
                  <a:schemeClr val="accent3">
                    <a:lumMod val="25000"/>
                  </a:schemeClr>
                </a:solidFill>
                <a:latin typeface="Abadi" panose="020B0604020104020204" pitchFamily="34" charset="0"/>
                <a:hlinkClick r:id="rId3"/>
              </a:rPr>
              <a:t>://</a:t>
            </a:r>
            <a:r>
              <a:rPr lang="en-US" sz="2200" dirty="0" smtClean="0">
                <a:solidFill>
                  <a:schemeClr val="accent3">
                    <a:lumMod val="25000"/>
                  </a:schemeClr>
                </a:solidFill>
                <a:latin typeface="Abadi" panose="020B0604020104020204" pitchFamily="34" charset="0"/>
                <a:hlinkClick r:id="rId3"/>
              </a:rPr>
              <a:t>github.com/SuhrabAria/IBM-Applied-Data-Science-Capstone/blob/main/jupyter-labs-eda-dataviz.ipynb</a:t>
            </a:r>
            <a:r>
              <a:rPr lang="en-US" sz="2200" dirty="0" smtClean="0">
                <a:solidFill>
                  <a:schemeClr val="accent3">
                    <a:lumMod val="25000"/>
                  </a:schemeClr>
                </a:solidFill>
                <a:latin typeface="Abadi" panose="020B0604020104020204" pitchFamily="34" charset="0"/>
              </a:rPr>
              <a:t> </a:t>
            </a:r>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154979" y="1770681"/>
            <a:ext cx="9745663" cy="4351338"/>
          </a:xfrm>
          <a:prstGeom prst="rect">
            <a:avLst/>
          </a:prstGeom>
        </p:spPr>
        <p:txBody>
          <a:bodyPr lIns="91440" tIns="45720" rIns="91440" bIns="45720" anchor="t"/>
          <a:lstStyle/>
          <a:p>
            <a:pPr>
              <a:lnSpc>
                <a:spcPct val="100000"/>
              </a:lnSpc>
              <a:spcBef>
                <a:spcPts val="1400"/>
              </a:spcBef>
            </a:pPr>
            <a:r>
              <a:rPr lang="en-US" sz="2200" dirty="0" smtClean="0">
                <a:solidFill>
                  <a:schemeClr val="accent3">
                    <a:lumMod val="25000"/>
                  </a:schemeClr>
                </a:solidFill>
                <a:latin typeface="Abadi"/>
              </a:rPr>
              <a:t>The following SQL queries performed on dataset:</a:t>
            </a:r>
          </a:p>
          <a:p>
            <a:pPr lvl="1">
              <a:lnSpc>
                <a:spcPct val="100000"/>
              </a:lnSpc>
              <a:spcBef>
                <a:spcPts val="1400"/>
              </a:spcBef>
            </a:pPr>
            <a:r>
              <a:rPr lang="en-US" sz="1800" dirty="0" smtClean="0">
                <a:solidFill>
                  <a:schemeClr val="accent3">
                    <a:lumMod val="25000"/>
                  </a:schemeClr>
                </a:solidFill>
                <a:latin typeface="Abadi"/>
              </a:rPr>
              <a:t>Found the maximum and average payload carried by boosters</a:t>
            </a:r>
          </a:p>
          <a:p>
            <a:pPr lvl="1">
              <a:lnSpc>
                <a:spcPct val="100000"/>
              </a:lnSpc>
              <a:spcBef>
                <a:spcPts val="1400"/>
              </a:spcBef>
            </a:pPr>
            <a:r>
              <a:rPr lang="en-US" sz="1800" dirty="0" smtClean="0">
                <a:solidFill>
                  <a:schemeClr val="accent3">
                    <a:lumMod val="25000"/>
                  </a:schemeClr>
                </a:solidFill>
                <a:latin typeface="Abadi"/>
              </a:rPr>
              <a:t>Found successful landing outcome on ground pad and drone ship</a:t>
            </a:r>
          </a:p>
          <a:p>
            <a:pPr lvl="1">
              <a:lnSpc>
                <a:spcPct val="100000"/>
              </a:lnSpc>
              <a:spcBef>
                <a:spcPts val="1400"/>
              </a:spcBef>
            </a:pPr>
            <a:r>
              <a:rPr lang="en-US" sz="1800" dirty="0" smtClean="0">
                <a:solidFill>
                  <a:schemeClr val="accent3">
                    <a:lumMod val="25000"/>
                  </a:schemeClr>
                </a:solidFill>
                <a:latin typeface="Abadi"/>
              </a:rPr>
              <a:t>Found the number of both successful and failed landings</a:t>
            </a:r>
          </a:p>
          <a:p>
            <a:pPr lvl="1">
              <a:lnSpc>
                <a:spcPct val="100000"/>
              </a:lnSpc>
              <a:spcBef>
                <a:spcPts val="1400"/>
              </a:spcBef>
            </a:pPr>
            <a:r>
              <a:rPr lang="en-US" sz="1800" dirty="0" smtClean="0">
                <a:solidFill>
                  <a:schemeClr val="accent3">
                    <a:lumMod val="25000"/>
                  </a:schemeClr>
                </a:solidFill>
                <a:latin typeface="Abadi"/>
              </a:rPr>
              <a:t>Found the landing outcomes within specific time intervals</a:t>
            </a:r>
          </a:p>
          <a:p>
            <a:pPr marL="457200" lvl="1" indent="0">
              <a:lnSpc>
                <a:spcPct val="100000"/>
              </a:lnSpc>
              <a:spcBef>
                <a:spcPts val="1400"/>
              </a:spcBef>
              <a:buNone/>
            </a:pPr>
            <a:endParaRPr lang="en-US" sz="18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hlinkClick r:id="rId3"/>
              </a:rPr>
              <a:t>https://</a:t>
            </a:r>
            <a:r>
              <a:rPr lang="en-US" sz="2200" dirty="0" smtClean="0">
                <a:solidFill>
                  <a:schemeClr val="accent3">
                    <a:lumMod val="25000"/>
                  </a:schemeClr>
                </a:solidFill>
                <a:latin typeface="Abadi" panose="020B0604020104020204" pitchFamily="34" charset="0"/>
                <a:hlinkClick r:id="rId3"/>
              </a:rPr>
              <a:t>github.com/SuhrabAria/IBM-Applied-Data-Science-Capstone/blob/main/jupyter-labs-eda-sql-coursera.ipynb</a:t>
            </a:r>
            <a:r>
              <a:rPr lang="en-US" sz="2200" dirty="0" smtClean="0">
                <a:solidFill>
                  <a:schemeClr val="accent3">
                    <a:lumMod val="25000"/>
                  </a:schemeClr>
                </a:solidFill>
                <a:latin typeface="Abadi" panose="020B0604020104020204" pitchFamily="34" charset="0"/>
              </a:rPr>
              <a:t> </a:t>
            </a:r>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719855"/>
            <a:ext cx="10515600" cy="4351337"/>
          </a:xfrm>
          <a:prstGeom prst="rect">
            <a:avLst/>
          </a:prstGeom>
        </p:spPr>
        <p:txBody>
          <a:bodyPr>
            <a:normAutofit/>
          </a:bodyPr>
          <a:lstStyle/>
          <a:p>
            <a:pPr>
              <a:lnSpc>
                <a:spcPct val="100000"/>
              </a:lnSpc>
              <a:spcBef>
                <a:spcPts val="1400"/>
              </a:spcBef>
            </a:pPr>
            <a:r>
              <a:rPr lang="en-US" sz="2200" dirty="0" smtClean="0">
                <a:solidFill>
                  <a:schemeClr val="accent3">
                    <a:lumMod val="25000"/>
                  </a:schemeClr>
                </a:solidFill>
                <a:latin typeface="Abadi" panose="020B0604020104020204" pitchFamily="34" charset="0"/>
              </a:rPr>
              <a:t>For better understanding and visualization of the launch sites, markers, circles and lines created using folium for the following purposes:</a:t>
            </a:r>
          </a:p>
          <a:p>
            <a:pPr lvl="1">
              <a:lnSpc>
                <a:spcPct val="100000"/>
              </a:lnSpc>
              <a:spcBef>
                <a:spcPts val="1400"/>
              </a:spcBef>
            </a:pPr>
            <a:r>
              <a:rPr lang="en-US" sz="2000" dirty="0" smtClean="0">
                <a:solidFill>
                  <a:schemeClr val="accent3">
                    <a:lumMod val="25000"/>
                  </a:schemeClr>
                </a:solidFill>
                <a:latin typeface="Abadi" panose="020B0604020104020204" pitchFamily="34" charset="0"/>
              </a:rPr>
              <a:t>Marking all launch sites on a map</a:t>
            </a:r>
          </a:p>
          <a:p>
            <a:pPr lvl="1">
              <a:lnSpc>
                <a:spcPct val="100000"/>
              </a:lnSpc>
              <a:spcBef>
                <a:spcPts val="1400"/>
              </a:spcBef>
            </a:pPr>
            <a:r>
              <a:rPr lang="en-US" sz="2000" dirty="0" smtClean="0">
                <a:solidFill>
                  <a:schemeClr val="accent3">
                    <a:lumMod val="25000"/>
                  </a:schemeClr>
                </a:solidFill>
                <a:latin typeface="Abadi" panose="020B0604020104020204" pitchFamily="34" charset="0"/>
              </a:rPr>
              <a:t>Marking both successful and failed launches for a site</a:t>
            </a:r>
          </a:p>
          <a:p>
            <a:pPr lvl="1">
              <a:lnSpc>
                <a:spcPct val="100000"/>
              </a:lnSpc>
              <a:spcBef>
                <a:spcPts val="1400"/>
              </a:spcBef>
            </a:pPr>
            <a:r>
              <a:rPr lang="en-US" sz="2000" dirty="0" smtClean="0">
                <a:solidFill>
                  <a:schemeClr val="accent3">
                    <a:lumMod val="25000"/>
                  </a:schemeClr>
                </a:solidFill>
                <a:latin typeface="Abadi" panose="020B0604020104020204" pitchFamily="34" charset="0"/>
              </a:rPr>
              <a:t>Measure the distance between launch sites</a:t>
            </a:r>
          </a:p>
          <a:p>
            <a:pPr marL="457200" lvl="1" indent="0">
              <a:lnSpc>
                <a:spcPct val="100000"/>
              </a:lnSpc>
              <a:spcBef>
                <a:spcPts val="1400"/>
              </a:spcBef>
              <a:buNone/>
            </a:pPr>
            <a:endParaRPr lang="en-US" sz="2000" dirty="0" smtClean="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hlinkClick r:id="rId3"/>
              </a:rPr>
              <a:t>https://</a:t>
            </a:r>
            <a:r>
              <a:rPr lang="en-US" sz="2200" dirty="0" smtClean="0">
                <a:solidFill>
                  <a:schemeClr val="accent3">
                    <a:lumMod val="25000"/>
                  </a:schemeClr>
                </a:solidFill>
                <a:latin typeface="Abadi" panose="020B0604020104020204" pitchFamily="34" charset="0"/>
                <a:hlinkClick r:id="rId3"/>
              </a:rPr>
              <a:t>github.com/SuhrabAria/IBM-Applied-Data-Science-Capstone/blob/main/lab_jupyter_launch_site_location.ipynb</a:t>
            </a:r>
            <a:r>
              <a:rPr lang="en-US" sz="2200" dirty="0" smtClean="0">
                <a:solidFill>
                  <a:schemeClr val="accent3">
                    <a:lumMod val="25000"/>
                  </a:schemeClr>
                </a:solidFill>
                <a:latin typeface="Abadi" panose="020B0604020104020204" pitchFamily="34" charset="0"/>
              </a:rPr>
              <a:t> </a:t>
            </a:r>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154979" y="1825625"/>
            <a:ext cx="9745663" cy="4351338"/>
          </a:xfrm>
          <a:prstGeom prst="rect">
            <a:avLst/>
          </a:prstGeom>
        </p:spPr>
        <p:txBody>
          <a:bodyPr vert="horz" lIns="91440" tIns="45720" rIns="91440" bIns="45720" rtlCol="0" anchor="t">
            <a:normAutofit/>
          </a:bodyPr>
          <a:lstStyle/>
          <a:p>
            <a:pPr>
              <a:lnSpc>
                <a:spcPct val="100000"/>
              </a:lnSpc>
              <a:spcBef>
                <a:spcPts val="1400"/>
              </a:spcBef>
            </a:pPr>
            <a:r>
              <a:rPr lang="en-US" sz="2200" dirty="0" smtClean="0">
                <a:solidFill>
                  <a:schemeClr val="accent3">
                    <a:lumMod val="25000"/>
                  </a:schemeClr>
                </a:solidFill>
                <a:latin typeface="Abadi" panose="020B0604020104020204" pitchFamily="34" charset="0"/>
              </a:rPr>
              <a:t>The Dashboard has a pie chart and scatter point chart along with dropdown list and range slider to interact with them. </a:t>
            </a:r>
            <a:endParaRPr lang="en-US" sz="2200" dirty="0">
              <a:solidFill>
                <a:schemeClr val="accent3">
                  <a:lumMod val="25000"/>
                </a:schemeClr>
              </a:solidFill>
              <a:latin typeface="Abadi" panose="020B0604020104020204" pitchFamily="34" charset="0"/>
            </a:endParaRPr>
          </a:p>
          <a:p>
            <a:pPr lvl="1">
              <a:lnSpc>
                <a:spcPct val="100000"/>
              </a:lnSpc>
              <a:spcBef>
                <a:spcPts val="1400"/>
              </a:spcBef>
            </a:pPr>
            <a:r>
              <a:rPr lang="en-US" sz="1800" dirty="0" smtClean="0">
                <a:solidFill>
                  <a:schemeClr val="accent3">
                    <a:lumMod val="25000"/>
                  </a:schemeClr>
                </a:solidFill>
                <a:latin typeface="Abadi" panose="020B0604020104020204" pitchFamily="34" charset="0"/>
              </a:rPr>
              <a:t>The plots </a:t>
            </a:r>
            <a:r>
              <a:rPr lang="en-US" sz="1800" dirty="0">
                <a:solidFill>
                  <a:schemeClr val="accent3">
                    <a:lumMod val="25000"/>
                  </a:schemeClr>
                </a:solidFill>
                <a:latin typeface="Abadi" panose="020B0604020104020204" pitchFamily="34" charset="0"/>
              </a:rPr>
              <a:t>and </a:t>
            </a:r>
            <a:r>
              <a:rPr lang="en-US" sz="1800" dirty="0" smtClean="0">
                <a:solidFill>
                  <a:schemeClr val="accent3">
                    <a:lumMod val="25000"/>
                  </a:schemeClr>
                </a:solidFill>
                <a:latin typeface="Abadi" panose="020B0604020104020204" pitchFamily="34" charset="0"/>
              </a:rPr>
              <a:t>interactions added:</a:t>
            </a:r>
          </a:p>
          <a:p>
            <a:pPr lvl="1">
              <a:lnSpc>
                <a:spcPct val="100000"/>
              </a:lnSpc>
              <a:spcBef>
                <a:spcPts val="1400"/>
              </a:spcBef>
            </a:pPr>
            <a:r>
              <a:rPr lang="en-US" sz="1800" dirty="0" smtClean="0">
                <a:solidFill>
                  <a:schemeClr val="accent3">
                    <a:lumMod val="25000"/>
                  </a:schemeClr>
                </a:solidFill>
                <a:latin typeface="Abadi" panose="020B0604020104020204" pitchFamily="34" charset="0"/>
              </a:rPr>
              <a:t>To find </a:t>
            </a:r>
            <a:r>
              <a:rPr lang="en-US" sz="1800" dirty="0">
                <a:solidFill>
                  <a:schemeClr val="accent3">
                    <a:lumMod val="25000"/>
                  </a:schemeClr>
                </a:solidFill>
                <a:latin typeface="Abadi" panose="020B0604020104020204" pitchFamily="34" charset="0"/>
              </a:rPr>
              <a:t>out the largest successful </a:t>
            </a:r>
            <a:r>
              <a:rPr lang="en-US" sz="1800" dirty="0" smtClean="0">
                <a:solidFill>
                  <a:schemeClr val="accent3">
                    <a:lumMod val="25000"/>
                  </a:schemeClr>
                </a:solidFill>
                <a:latin typeface="Abadi" panose="020B0604020104020204" pitchFamily="34" charset="0"/>
              </a:rPr>
              <a:t>launches</a:t>
            </a:r>
          </a:p>
          <a:p>
            <a:pPr lvl="1">
              <a:lnSpc>
                <a:spcPct val="100000"/>
              </a:lnSpc>
              <a:spcBef>
                <a:spcPts val="1400"/>
              </a:spcBef>
            </a:pPr>
            <a:r>
              <a:rPr lang="en-US" sz="1800" dirty="0" smtClean="0">
                <a:solidFill>
                  <a:schemeClr val="accent3">
                    <a:lumMod val="25000"/>
                  </a:schemeClr>
                </a:solidFill>
                <a:latin typeface="Abadi" panose="020B0604020104020204" pitchFamily="34" charset="0"/>
              </a:rPr>
              <a:t>To find out </a:t>
            </a:r>
            <a:r>
              <a:rPr lang="en-US" sz="2000" dirty="0"/>
              <a:t>the highest launch success </a:t>
            </a:r>
            <a:r>
              <a:rPr lang="en-US" sz="2000" dirty="0" smtClean="0"/>
              <a:t>rate</a:t>
            </a:r>
          </a:p>
          <a:p>
            <a:pPr lvl="1">
              <a:lnSpc>
                <a:spcPct val="100000"/>
              </a:lnSpc>
              <a:spcBef>
                <a:spcPts val="1400"/>
              </a:spcBef>
            </a:pPr>
            <a:r>
              <a:rPr lang="en-US" sz="2000" dirty="0" smtClean="0">
                <a:solidFill>
                  <a:schemeClr val="accent3">
                    <a:lumMod val="25000"/>
                  </a:schemeClr>
                </a:solidFill>
                <a:latin typeface="Abadi" panose="020B0604020104020204" pitchFamily="34" charset="0"/>
              </a:rPr>
              <a:t>To </a:t>
            </a:r>
            <a:r>
              <a:rPr lang="en-US" sz="2000" dirty="0">
                <a:solidFill>
                  <a:schemeClr val="accent3">
                    <a:lumMod val="25000"/>
                  </a:schemeClr>
                </a:solidFill>
                <a:latin typeface="Abadi" panose="020B0604020104020204" pitchFamily="34" charset="0"/>
              </a:rPr>
              <a:t>find out payload range(s) has the highest launch success </a:t>
            </a:r>
            <a:r>
              <a:rPr lang="en-US" sz="2000" dirty="0" smtClean="0">
                <a:solidFill>
                  <a:schemeClr val="accent3">
                    <a:lumMod val="25000"/>
                  </a:schemeClr>
                </a:solidFill>
                <a:latin typeface="Abadi" panose="020B0604020104020204" pitchFamily="34" charset="0"/>
              </a:rPr>
              <a:t>rate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r>
              <a:rPr lang="en-US" dirty="0">
                <a:hlinkClick r:id="rId3"/>
              </a:rPr>
              <a:t>https://</a:t>
            </a:r>
            <a:r>
              <a:rPr lang="en-US" dirty="0" smtClean="0">
                <a:hlinkClick r:id="rId3"/>
              </a:rPr>
              <a:t>github.com/SuhrabAria/IBM-Applied-Data-Science-Capstone/blob/main/SpaceX_lanuch_records_dashboard.ipynb</a:t>
            </a:r>
            <a:r>
              <a:rPr lang="en-US" dirty="0" smtClean="0"/>
              <a:t> </a:t>
            </a:r>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154979" y="1701639"/>
            <a:ext cx="9745663" cy="4351338"/>
          </a:xfrm>
          <a:prstGeom prst="rect">
            <a:avLst/>
          </a:prstGeom>
        </p:spPr>
        <p:txBody>
          <a:bodyPr>
            <a:normAutofit/>
          </a:bodyPr>
          <a:lstStyle/>
          <a:p>
            <a:pPr>
              <a:lnSpc>
                <a:spcPct val="100000"/>
              </a:lnSpc>
              <a:spcBef>
                <a:spcPts val="1400"/>
              </a:spcBef>
            </a:pPr>
            <a:r>
              <a:rPr lang="en-US" sz="2200" dirty="0" smtClean="0">
                <a:solidFill>
                  <a:schemeClr val="accent3">
                    <a:lumMod val="25000"/>
                  </a:schemeClr>
                </a:solidFill>
                <a:latin typeface="Abadi" panose="020B0604020104020204" pitchFamily="34" charset="0"/>
              </a:rPr>
              <a:t>The data transformed and split </a:t>
            </a:r>
            <a:r>
              <a:rPr lang="en-US" sz="2200" dirty="0">
                <a:solidFill>
                  <a:schemeClr val="accent3">
                    <a:lumMod val="25000"/>
                  </a:schemeClr>
                </a:solidFill>
                <a:latin typeface="Abadi" panose="020B0604020104020204" pitchFamily="34" charset="0"/>
              </a:rPr>
              <a:t>into training and testing.</a:t>
            </a:r>
          </a:p>
          <a:p>
            <a:pPr>
              <a:lnSpc>
                <a:spcPct val="100000"/>
              </a:lnSpc>
              <a:spcBef>
                <a:spcPts val="1400"/>
              </a:spcBef>
            </a:pPr>
            <a:r>
              <a:rPr lang="en-US" sz="2200" dirty="0">
                <a:solidFill>
                  <a:schemeClr val="accent3">
                    <a:lumMod val="25000"/>
                  </a:schemeClr>
                </a:solidFill>
                <a:latin typeface="Abadi" panose="020B0604020104020204" pitchFamily="34" charset="0"/>
              </a:rPr>
              <a:t>D</a:t>
            </a:r>
            <a:r>
              <a:rPr lang="en-US" sz="2200" dirty="0" smtClean="0">
                <a:solidFill>
                  <a:schemeClr val="accent3">
                    <a:lumMod val="25000"/>
                  </a:schemeClr>
                </a:solidFill>
                <a:latin typeface="Abadi" panose="020B0604020104020204" pitchFamily="34" charset="0"/>
              </a:rPr>
              <a:t>ifferent </a:t>
            </a:r>
            <a:r>
              <a:rPr lang="en-US" sz="2200" dirty="0">
                <a:solidFill>
                  <a:schemeClr val="accent3">
                    <a:lumMod val="25000"/>
                  </a:schemeClr>
                </a:solidFill>
                <a:latin typeface="Abadi" panose="020B0604020104020204" pitchFamily="34" charset="0"/>
              </a:rPr>
              <a:t>machine learning </a:t>
            </a:r>
            <a:r>
              <a:rPr lang="en-US" sz="2200" dirty="0" smtClean="0">
                <a:solidFill>
                  <a:schemeClr val="accent3">
                    <a:lumMod val="25000"/>
                  </a:schemeClr>
                </a:solidFill>
                <a:latin typeface="Abadi" panose="020B0604020104020204" pitchFamily="34" charset="0"/>
              </a:rPr>
              <a:t>models were built </a:t>
            </a:r>
            <a:r>
              <a:rPr lang="en-US" sz="2200" dirty="0">
                <a:solidFill>
                  <a:schemeClr val="accent3">
                    <a:lumMod val="25000"/>
                  </a:schemeClr>
                </a:solidFill>
                <a:latin typeface="Abadi" panose="020B0604020104020204" pitchFamily="34" charset="0"/>
              </a:rPr>
              <a:t>and tune different </a:t>
            </a:r>
            <a:r>
              <a:rPr lang="en-US" sz="2200" dirty="0" err="1">
                <a:solidFill>
                  <a:schemeClr val="accent3">
                    <a:lumMod val="25000"/>
                  </a:schemeClr>
                </a:solidFill>
                <a:latin typeface="Abadi" panose="020B0604020104020204" pitchFamily="34" charset="0"/>
              </a:rPr>
              <a:t>hyperparameters</a:t>
            </a:r>
            <a:r>
              <a:rPr lang="en-US" sz="2200" dirty="0">
                <a:solidFill>
                  <a:schemeClr val="accent3">
                    <a:lumMod val="25000"/>
                  </a:schemeClr>
                </a:solidFill>
                <a:latin typeface="Abadi" panose="020B0604020104020204" pitchFamily="34" charset="0"/>
              </a:rPr>
              <a:t>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A</a:t>
            </a:r>
            <a:r>
              <a:rPr lang="en-US" sz="2200" dirty="0" smtClean="0">
                <a:solidFill>
                  <a:schemeClr val="accent3">
                    <a:lumMod val="25000"/>
                  </a:schemeClr>
                </a:solidFill>
                <a:latin typeface="Abadi" panose="020B0604020104020204" pitchFamily="34" charset="0"/>
              </a:rPr>
              <a:t>ccuracy </a:t>
            </a:r>
            <a:r>
              <a:rPr lang="en-US" sz="2200" dirty="0">
                <a:solidFill>
                  <a:schemeClr val="accent3">
                    <a:lumMod val="25000"/>
                  </a:schemeClr>
                </a:solidFill>
                <a:latin typeface="Abadi" panose="020B0604020104020204" pitchFamily="34" charset="0"/>
              </a:rPr>
              <a:t>as the metric for our </a:t>
            </a:r>
            <a:r>
              <a:rPr lang="en-US" sz="2200" dirty="0" smtClean="0">
                <a:solidFill>
                  <a:schemeClr val="accent3">
                    <a:lumMod val="25000"/>
                  </a:schemeClr>
                </a:solidFill>
                <a:latin typeface="Abadi" panose="020B0604020104020204" pitchFamily="34" charset="0"/>
              </a:rPr>
              <a:t>model used, </a:t>
            </a:r>
            <a:r>
              <a:rPr lang="en-US" sz="2200" dirty="0">
                <a:solidFill>
                  <a:schemeClr val="accent3">
                    <a:lumMod val="25000"/>
                  </a:schemeClr>
                </a:solidFill>
                <a:latin typeface="Abadi" panose="020B0604020104020204" pitchFamily="34" charset="0"/>
              </a:rPr>
              <a:t>improved the model using feature engineering and algorithm tuning.</a:t>
            </a:r>
          </a:p>
          <a:p>
            <a:pPr>
              <a:lnSpc>
                <a:spcPct val="100000"/>
              </a:lnSpc>
              <a:spcBef>
                <a:spcPts val="1400"/>
              </a:spcBef>
            </a:pPr>
            <a:r>
              <a:rPr lang="en-US" sz="2200" dirty="0" smtClean="0">
                <a:solidFill>
                  <a:schemeClr val="accent3">
                    <a:lumMod val="25000"/>
                  </a:schemeClr>
                </a:solidFill>
                <a:latin typeface="Abadi" panose="020B0604020104020204" pitchFamily="34" charset="0"/>
              </a:rPr>
              <a:t>Finally, the best </a:t>
            </a:r>
            <a:r>
              <a:rPr lang="en-US" sz="2200" dirty="0">
                <a:solidFill>
                  <a:schemeClr val="accent3">
                    <a:lumMod val="25000"/>
                  </a:schemeClr>
                </a:solidFill>
                <a:latin typeface="Abadi" panose="020B0604020104020204" pitchFamily="34" charset="0"/>
              </a:rPr>
              <a:t>performing classification model.</a:t>
            </a:r>
          </a:p>
          <a:p>
            <a:pPr>
              <a:lnSpc>
                <a:spcPct val="100000"/>
              </a:lnSpc>
              <a:spcBef>
                <a:spcPts val="1400"/>
              </a:spcBef>
            </a:pPr>
            <a:r>
              <a:rPr lang="en-US" sz="2200" dirty="0" smtClean="0">
                <a:solidFill>
                  <a:schemeClr val="accent3">
                    <a:lumMod val="25000"/>
                  </a:schemeClr>
                </a:solidFill>
                <a:latin typeface="Abadi" panose="020B0604020104020204" pitchFamily="34" charset="0"/>
                <a:hlinkClick r:id="rId3"/>
              </a:rPr>
              <a:t>https</a:t>
            </a:r>
            <a:r>
              <a:rPr lang="en-US" sz="2200" dirty="0">
                <a:solidFill>
                  <a:schemeClr val="accent3">
                    <a:lumMod val="25000"/>
                  </a:schemeClr>
                </a:solidFill>
                <a:latin typeface="Abadi" panose="020B0604020104020204" pitchFamily="34" charset="0"/>
                <a:hlinkClick r:id="rId3"/>
              </a:rPr>
              <a:t>://github.com/SuhrabAria/IBM-Applied-Data-Science-Capstone/blob/main/SpaceX_Machine%20Learning%20Prediction_Part_5%20(1).</a:t>
            </a:r>
            <a:r>
              <a:rPr lang="en-US" sz="2200" dirty="0" smtClean="0">
                <a:solidFill>
                  <a:schemeClr val="accent3">
                    <a:lumMod val="25000"/>
                  </a:schemeClr>
                </a:solidFill>
                <a:latin typeface="Abadi" panose="020B0604020104020204" pitchFamily="34" charset="0"/>
                <a:hlinkClick r:id="rId3"/>
              </a:rPr>
              <a:t>ipynb</a:t>
            </a:r>
            <a:r>
              <a:rPr lang="en-US" sz="2200" dirty="0" smtClean="0">
                <a:solidFill>
                  <a:schemeClr val="accent3">
                    <a:lumMod val="25000"/>
                  </a:schemeClr>
                </a:solidFill>
                <a:latin typeface="Abadi" panose="020B0604020104020204" pitchFamily="34" charset="0"/>
              </a:rPr>
              <a:t> </a:t>
            </a:r>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680649"/>
            <a:ext cx="10593387" cy="4195763"/>
          </a:xfrm>
          <a:prstGeom prst="rect">
            <a:avLst/>
          </a:prstGeom>
        </p:spPr>
        <p:txBody>
          <a:bodyPr>
            <a:normAutofit/>
          </a:bodyPr>
          <a:lstStyle/>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4433" y="2655978"/>
            <a:ext cx="10681177" cy="3799128"/>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75282" y="1597025"/>
            <a:ext cx="10688637" cy="4284663"/>
          </a:xfrm>
          <a:prstGeom prst="rect">
            <a:avLst/>
          </a:prstGeom>
        </p:spPr>
        <p:txBody>
          <a:bodyPr>
            <a:normAutofit/>
          </a:bodyPr>
          <a:lstStyle/>
          <a:p>
            <a:pPr>
              <a:lnSpc>
                <a:spcPct val="100000"/>
              </a:lnSpc>
              <a:spcBef>
                <a:spcPts val="1400"/>
              </a:spcBef>
            </a:pPr>
            <a:r>
              <a:rPr lang="en-US" sz="2200" dirty="0" smtClean="0">
                <a:solidFill>
                  <a:schemeClr val="accent3">
                    <a:lumMod val="25000"/>
                  </a:schemeClr>
                </a:solidFill>
                <a:latin typeface="Abadi" panose="020B0604020104020204" pitchFamily="34" charset="0"/>
              </a:rPr>
              <a:t>The chart shows for </a:t>
            </a:r>
            <a:r>
              <a:rPr lang="en-US" sz="2200" dirty="0">
                <a:solidFill>
                  <a:schemeClr val="accent3">
                    <a:lumMod val="25000"/>
                  </a:schemeClr>
                </a:solidFill>
                <a:latin typeface="Abadi" panose="020B0604020104020204" pitchFamily="34" charset="0"/>
              </a:rPr>
              <a:t>the VAFB-SLC  </a:t>
            </a:r>
            <a:r>
              <a:rPr lang="en-US" sz="2200" dirty="0" err="1">
                <a:solidFill>
                  <a:schemeClr val="accent3">
                    <a:lumMod val="25000"/>
                  </a:schemeClr>
                </a:solidFill>
                <a:latin typeface="Abadi" panose="020B0604020104020204" pitchFamily="34" charset="0"/>
              </a:rPr>
              <a:t>launchsite</a:t>
            </a:r>
            <a:r>
              <a:rPr lang="en-US" sz="2200" dirty="0">
                <a:solidFill>
                  <a:schemeClr val="accent3">
                    <a:lumMod val="25000"/>
                  </a:schemeClr>
                </a:solidFill>
                <a:latin typeface="Abadi" panose="020B0604020104020204" pitchFamily="34" charset="0"/>
              </a:rPr>
              <a:t> there are no  rockets  launched for  </a:t>
            </a:r>
            <a:r>
              <a:rPr lang="en-US" sz="2200" dirty="0" err="1">
                <a:solidFill>
                  <a:schemeClr val="accent3">
                    <a:lumMod val="25000"/>
                  </a:schemeClr>
                </a:solidFill>
                <a:latin typeface="Abadi" panose="020B0604020104020204" pitchFamily="34" charset="0"/>
              </a:rPr>
              <a:t>heavypayload</a:t>
            </a:r>
            <a:r>
              <a:rPr lang="en-US" sz="2200" dirty="0">
                <a:solidFill>
                  <a:schemeClr val="accent3">
                    <a:lumMod val="25000"/>
                  </a:schemeClr>
                </a:solidFill>
                <a:latin typeface="Abadi" panose="020B0604020104020204" pitchFamily="34" charset="0"/>
              </a:rPr>
              <a:t> mass(greater than 10000</a:t>
            </a:r>
            <a:r>
              <a:rPr lang="en-US" sz="2200" dirty="0" smtClean="0">
                <a:solidFill>
                  <a:schemeClr val="accent3">
                    <a:lumMod val="25000"/>
                  </a:schemeClr>
                </a:solidFill>
                <a:latin typeface="Abadi" panose="020B0604020104020204" pitchFamily="34" charset="0"/>
              </a:rPr>
              <a:t>)</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4434" y="2609483"/>
            <a:ext cx="11230334" cy="3780488"/>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fontScale="92500" lnSpcReduction="10000"/>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596974" y="1702874"/>
            <a:ext cx="10688637" cy="41735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bar chart shows that ES-L1, GEO, HEO and VLEO orbits have highest </a:t>
            </a:r>
            <a:r>
              <a:rPr lang="en-US" sz="2200" dirty="0" err="1">
                <a:solidFill>
                  <a:schemeClr val="accent3">
                    <a:lumMod val="25000"/>
                  </a:schemeClr>
                </a:solidFill>
                <a:latin typeface="Abadi" panose="020B0604020104020204" pitchFamily="34" charset="0"/>
              </a:rPr>
              <a:t>sucess</a:t>
            </a:r>
            <a:r>
              <a:rPr lang="en-US" sz="2200" dirty="0">
                <a:solidFill>
                  <a:schemeClr val="accent3">
                    <a:lumMod val="25000"/>
                  </a:schemeClr>
                </a:solidFill>
                <a:latin typeface="Abadi" panose="020B0604020104020204" pitchFamily="34" charset="0"/>
              </a:rPr>
              <a:t> </a:t>
            </a:r>
            <a:r>
              <a:rPr lang="en-US" sz="2200" dirty="0" smtClean="0">
                <a:solidFill>
                  <a:schemeClr val="accent3">
                    <a:lumMod val="25000"/>
                  </a:schemeClr>
                </a:solidFill>
                <a:latin typeface="Abadi" panose="020B0604020104020204" pitchFamily="34" charset="0"/>
              </a:rPr>
              <a:t>rate.</a:t>
            </a:r>
          </a:p>
          <a:p>
            <a:pPr marL="0" indent="0">
              <a:lnSpc>
                <a:spcPct val="100000"/>
              </a:lnSpc>
              <a:spcBef>
                <a:spcPts val="1400"/>
              </a:spcBef>
              <a:buNone/>
            </a:pPr>
            <a:endParaRPr lang="en-US" sz="2200" dirty="0" smtClean="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64239" y="2402236"/>
            <a:ext cx="6699502" cy="4455763"/>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56190" y="1550476"/>
            <a:ext cx="10515600" cy="4679950"/>
          </a:xfrm>
          <a:prstGeom prst="rect">
            <a:avLst/>
          </a:prstGeom>
        </p:spPr>
        <p:txBody>
          <a:bodyPr>
            <a:normAutofit/>
          </a:bodyPr>
          <a:lstStyle/>
          <a:p>
            <a:pPr>
              <a:lnSpc>
                <a:spcPct val="100000"/>
              </a:lnSpc>
              <a:spcBef>
                <a:spcPts val="1400"/>
              </a:spcBef>
            </a:pPr>
            <a:r>
              <a:rPr lang="en-US" sz="2200" dirty="0" smtClean="0">
                <a:solidFill>
                  <a:schemeClr val="accent3">
                    <a:lumMod val="25000"/>
                  </a:schemeClr>
                </a:solidFill>
                <a:latin typeface="Abadi" panose="020B0604020104020204" pitchFamily="34" charset="0"/>
              </a:rPr>
              <a:t>The scatter point shows </a:t>
            </a:r>
            <a:r>
              <a:rPr lang="en-US" sz="2200" dirty="0">
                <a:solidFill>
                  <a:schemeClr val="accent3">
                    <a:lumMod val="25000"/>
                  </a:schemeClr>
                </a:solidFill>
                <a:latin typeface="Abadi" panose="020B0604020104020204" pitchFamily="34" charset="0"/>
              </a:rPr>
              <a:t>that in the LEO orbit the Success appears related to the number of flights; on the other hand, there seems to be no relationship between flight number when in GTO orbit</a:t>
            </a:r>
            <a:r>
              <a:rPr lang="en-US" sz="2200" dirty="0" smtClean="0">
                <a:solidFill>
                  <a:schemeClr val="accent3">
                    <a:lumMod val="25000"/>
                  </a:schemeClr>
                </a:solidFill>
                <a:latin typeface="Abadi" panose="020B0604020104020204" pitchFamily="34" charset="0"/>
              </a:rPr>
              <a:t>.</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0010" y="2820765"/>
            <a:ext cx="10687961" cy="3606446"/>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1554645"/>
            <a:ext cx="10515600" cy="4337050"/>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With heavy payloads the successful landing or positive landing rate are more for Polar</a:t>
            </a:r>
            <a:r>
              <a:rPr lang="en-US" sz="2200" dirty="0" smtClean="0">
                <a:solidFill>
                  <a:schemeClr val="accent3">
                    <a:lumMod val="25000"/>
                  </a:schemeClr>
                </a:solidFill>
                <a:latin typeface="Abadi" panose="020B0604020104020204" pitchFamily="34" charset="0"/>
              </a:rPr>
              <a:t>, LEO </a:t>
            </a:r>
            <a:r>
              <a:rPr lang="en-US" sz="2200" dirty="0">
                <a:solidFill>
                  <a:schemeClr val="accent3">
                    <a:lumMod val="25000"/>
                  </a:schemeClr>
                </a:solidFill>
                <a:latin typeface="Abadi" panose="020B0604020104020204" pitchFamily="34" charset="0"/>
              </a:rPr>
              <a:t>and </a:t>
            </a:r>
            <a:r>
              <a:rPr lang="en-US" sz="2200" dirty="0" smtClean="0">
                <a:solidFill>
                  <a:schemeClr val="accent3">
                    <a:lumMod val="25000"/>
                  </a:schemeClr>
                </a:solidFill>
                <a:latin typeface="Abadi" panose="020B0604020104020204" pitchFamily="34" charset="0"/>
              </a:rPr>
              <a:t>ISS, but for GTO it is the opposite.</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0010" y="2574201"/>
            <a:ext cx="10687961" cy="385301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83403" y="1585400"/>
            <a:ext cx="10515600" cy="4291012"/>
          </a:xfrm>
          <a:prstGeom prst="rect">
            <a:avLst/>
          </a:prstGeom>
        </p:spPr>
        <p:txBody>
          <a:bodyPr>
            <a:normAutofit/>
          </a:bodyPr>
          <a:lstStyle/>
          <a:p>
            <a:pPr>
              <a:lnSpc>
                <a:spcPct val="100000"/>
              </a:lnSpc>
              <a:spcBef>
                <a:spcPts val="1400"/>
              </a:spcBef>
            </a:pPr>
            <a:r>
              <a:rPr lang="en-US" sz="2200" dirty="0" smtClean="0">
                <a:solidFill>
                  <a:schemeClr val="accent3">
                    <a:lumMod val="25000"/>
                  </a:schemeClr>
                </a:solidFill>
                <a:latin typeface="Abadi" panose="020B0604020104020204" pitchFamily="34" charset="0"/>
              </a:rPr>
              <a:t>The </a:t>
            </a:r>
            <a:r>
              <a:rPr lang="en-US" sz="2200" dirty="0" smtClean="0">
                <a:solidFill>
                  <a:schemeClr val="accent3">
                    <a:lumMod val="25000"/>
                  </a:schemeClr>
                </a:solidFill>
                <a:latin typeface="Abadi" panose="020B0604020104020204" pitchFamily="34" charset="0"/>
              </a:rPr>
              <a:t>success </a:t>
            </a:r>
            <a:r>
              <a:rPr lang="en-US" sz="2200" dirty="0">
                <a:solidFill>
                  <a:schemeClr val="accent3">
                    <a:lumMod val="25000"/>
                  </a:schemeClr>
                </a:solidFill>
                <a:latin typeface="Abadi" panose="020B0604020104020204" pitchFamily="34" charset="0"/>
              </a:rPr>
              <a:t>rate since 2013 kept increasing till </a:t>
            </a:r>
            <a:r>
              <a:rPr lang="en-US" sz="2200" dirty="0" smtClean="0">
                <a:solidFill>
                  <a:schemeClr val="accent3">
                    <a:lumMod val="25000"/>
                  </a:schemeClr>
                </a:solidFill>
                <a:latin typeface="Abadi" panose="020B0604020104020204" pitchFamily="34" charset="0"/>
              </a:rPr>
              <a:t>2020</a:t>
            </a: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smtClean="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57748" y="2417736"/>
            <a:ext cx="5457024" cy="4009475"/>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960895" y="1825625"/>
            <a:ext cx="9745663" cy="4351338"/>
          </a:xfrm>
          <a:prstGeom prst="rect">
            <a:avLst/>
          </a:prstGeom>
        </p:spPr>
        <p:txBody>
          <a:bodyPr>
            <a:normAutofit/>
          </a:bodyPr>
          <a:lstStyle/>
          <a:p>
            <a:pPr>
              <a:lnSpc>
                <a:spcPct val="100000"/>
              </a:lnSpc>
              <a:spcBef>
                <a:spcPts val="1400"/>
              </a:spcBef>
            </a:pPr>
            <a:r>
              <a:rPr lang="en-US" sz="2200" dirty="0" smtClean="0">
                <a:solidFill>
                  <a:schemeClr val="accent3">
                    <a:lumMod val="25000"/>
                  </a:schemeClr>
                </a:solidFill>
                <a:latin typeface="Abadi" panose="020B0604020104020204" pitchFamily="34" charset="0"/>
              </a:rPr>
              <a:t>There have been four unique launch sites</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39186" y="2141015"/>
            <a:ext cx="2952750" cy="3343196"/>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154979" y="1805498"/>
            <a:ext cx="9745663" cy="4351338"/>
          </a:xfrm>
          <a:prstGeom prst="rect">
            <a:avLst/>
          </a:prstGeom>
        </p:spPr>
        <p:txBody>
          <a:bodyPr>
            <a:normAutofit/>
          </a:bodyPr>
          <a:lstStyle/>
          <a:p>
            <a:pPr>
              <a:lnSpc>
                <a:spcPct val="100000"/>
              </a:lnSpc>
              <a:spcBef>
                <a:spcPts val="1400"/>
              </a:spcBef>
            </a:pPr>
            <a:r>
              <a:rPr lang="en-US" sz="2200" dirty="0" smtClean="0">
                <a:solidFill>
                  <a:schemeClr val="accent3">
                    <a:lumMod val="25000"/>
                  </a:schemeClr>
                </a:solidFill>
                <a:latin typeface="Abadi" panose="020B0604020104020204" pitchFamily="34" charset="0"/>
              </a:rPr>
              <a:t>Five records </a:t>
            </a:r>
            <a:r>
              <a:rPr lang="en-US" sz="2200" dirty="0">
                <a:solidFill>
                  <a:schemeClr val="accent3">
                    <a:lumMod val="25000"/>
                  </a:schemeClr>
                </a:solidFill>
                <a:latin typeface="Abadi" panose="020B0604020104020204" pitchFamily="34" charset="0"/>
              </a:rPr>
              <a:t>where launch sites begin with `CCA</a:t>
            </a:r>
            <a:r>
              <a:rPr lang="en-US" sz="2200" dirty="0" smtClean="0">
                <a:solidFill>
                  <a:schemeClr val="accent3">
                    <a:lumMod val="25000"/>
                  </a:schemeClr>
                </a:solidFill>
                <a:latin typeface="Abadi" panose="020B0604020104020204" pitchFamily="34" charset="0"/>
              </a:rPr>
              <a:t>`</a:t>
            </a: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97566" y="1968285"/>
            <a:ext cx="3147484" cy="4358176"/>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991892" y="1825625"/>
            <a:ext cx="9745663" cy="4351338"/>
          </a:xfrm>
          <a:prstGeom prst="rect">
            <a:avLst/>
          </a:prstGeom>
        </p:spPr>
        <p:txBody>
          <a:bodyPr>
            <a:normAutofit/>
          </a:bodyPr>
          <a:lstStyle/>
          <a:p>
            <a:pPr>
              <a:lnSpc>
                <a:spcPct val="100000"/>
              </a:lnSpc>
              <a:spcBef>
                <a:spcPts val="1400"/>
              </a:spcBef>
            </a:pPr>
            <a:r>
              <a:rPr lang="en-US" sz="2200" dirty="0" smtClean="0">
                <a:solidFill>
                  <a:schemeClr val="accent3">
                    <a:lumMod val="25000"/>
                  </a:schemeClr>
                </a:solidFill>
                <a:latin typeface="Abadi" panose="020B0604020104020204" pitchFamily="34" charset="0"/>
              </a:rPr>
              <a:t>The Total </a:t>
            </a:r>
            <a:r>
              <a:rPr lang="en-US" sz="2200" dirty="0">
                <a:solidFill>
                  <a:schemeClr val="accent3">
                    <a:lumMod val="25000"/>
                  </a:schemeClr>
                </a:solidFill>
                <a:latin typeface="Abadi" panose="020B0604020104020204" pitchFamily="34" charset="0"/>
              </a:rPr>
              <a:t>payload carried by boosters from </a:t>
            </a:r>
            <a:r>
              <a:rPr lang="en-US" sz="2200" dirty="0" smtClean="0">
                <a:solidFill>
                  <a:schemeClr val="accent3">
                    <a:lumMod val="25000"/>
                  </a:schemeClr>
                </a:solidFill>
                <a:latin typeface="Abadi" panose="020B0604020104020204" pitchFamily="34" charset="0"/>
              </a:rPr>
              <a:t>NASA is 619967 Kilogram.</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95328" y="2953676"/>
            <a:ext cx="4598122" cy="2651168"/>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154979" y="1811484"/>
            <a:ext cx="9745663"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a:t>
            </a:r>
            <a:r>
              <a:rPr lang="en-US" sz="2200" dirty="0" smtClean="0">
                <a:solidFill>
                  <a:schemeClr val="accent3">
                    <a:lumMod val="25000"/>
                  </a:schemeClr>
                </a:solidFill>
                <a:latin typeface="Abadi" panose="020B0604020104020204" pitchFamily="34" charset="0"/>
              </a:rPr>
              <a:t>he </a:t>
            </a:r>
            <a:r>
              <a:rPr lang="en-US" sz="2200" dirty="0">
                <a:solidFill>
                  <a:schemeClr val="accent3">
                    <a:lumMod val="25000"/>
                  </a:schemeClr>
                </a:solidFill>
                <a:latin typeface="Abadi" panose="020B0604020104020204" pitchFamily="34" charset="0"/>
              </a:rPr>
              <a:t>average payload mass carried by booster version F9 </a:t>
            </a:r>
            <a:r>
              <a:rPr lang="en-US" sz="2200" dirty="0" smtClean="0">
                <a:solidFill>
                  <a:schemeClr val="accent3">
                    <a:lumMod val="25000"/>
                  </a:schemeClr>
                </a:solidFill>
                <a:latin typeface="Abadi" panose="020B0604020104020204" pitchFamily="34" charset="0"/>
              </a:rPr>
              <a:t>v1.1 was 2928.4 Kilogram.</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69475" y="2849960"/>
            <a:ext cx="4367127" cy="2302667"/>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022888" y="1574800"/>
            <a:ext cx="9745663" cy="4602163"/>
          </a:xfrm>
          <a:prstGeom prst="rect">
            <a:avLst/>
          </a:prstGeom>
        </p:spPr>
        <p:txBody>
          <a:bodyPr lIns="91440" tIns="45720" rIns="91440" bIns="45720" anchor="t">
            <a:normAutofit/>
          </a:bodyPr>
          <a:lstStyle/>
          <a:p>
            <a:pPr>
              <a:lnSpc>
                <a:spcPct val="100000"/>
              </a:lnSpc>
              <a:spcBef>
                <a:spcPts val="1400"/>
              </a:spcBef>
            </a:pPr>
            <a:r>
              <a:rPr lang="en-US" sz="2200" dirty="0" smtClean="0">
                <a:solidFill>
                  <a:schemeClr val="accent3">
                    <a:lumMod val="25000"/>
                  </a:schemeClr>
                </a:solidFill>
                <a:latin typeface="Abadi"/>
              </a:rPr>
              <a:t>End of 2015 marked with first successful</a:t>
            </a:r>
          </a:p>
          <a:p>
            <a:pPr marL="0" indent="0">
              <a:lnSpc>
                <a:spcPct val="100000"/>
              </a:lnSpc>
              <a:spcBef>
                <a:spcPts val="1400"/>
              </a:spcBef>
              <a:buNone/>
            </a:pPr>
            <a:r>
              <a:rPr lang="en-US" sz="2200" dirty="0">
                <a:solidFill>
                  <a:schemeClr val="accent3">
                    <a:lumMod val="25000"/>
                  </a:schemeClr>
                </a:solidFill>
                <a:latin typeface="Abadi"/>
              </a:rPr>
              <a:t>l</a:t>
            </a:r>
            <a:r>
              <a:rPr lang="en-US" sz="2200" dirty="0" smtClean="0">
                <a:solidFill>
                  <a:schemeClr val="accent3">
                    <a:lumMod val="25000"/>
                  </a:schemeClr>
                </a:solidFill>
                <a:latin typeface="Abadi"/>
              </a:rPr>
              <a:t>anding outcome on ground pad.</a:t>
            </a:r>
            <a:endParaRPr lang="en-US" sz="2200" dirty="0" smtClean="0">
              <a:solidFill>
                <a:schemeClr val="accent3">
                  <a:lumMod val="25000"/>
                </a:schemeClr>
              </a:solidFill>
              <a:latin typeface="Abadi"/>
            </a:endParaRPr>
          </a:p>
          <a:p>
            <a:pPr marL="0" indent="0">
              <a:lnSpc>
                <a:spcPct val="100000"/>
              </a:lnSpc>
              <a:spcBef>
                <a:spcPts val="1400"/>
              </a:spcBef>
              <a:buNone/>
            </a:pPr>
            <a:endParaRPr lang="en-US" dirty="0">
              <a:solidFill>
                <a:schemeClr val="accent3">
                  <a:lumMod val="25000"/>
                </a:schemeClr>
              </a:solidFill>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48931" y="1575377"/>
            <a:ext cx="3666668" cy="4473185"/>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787236"/>
            <a:ext cx="10515600" cy="4351338"/>
          </a:xfrm>
          <a:prstGeom prst="rect">
            <a:avLst/>
          </a:prstGeom>
        </p:spPr>
        <p:txBody>
          <a:bodyPr lIns="91440" tIns="45720" rIns="91440" bIns="45720" anchor="t">
            <a:normAutofit/>
          </a:bodyPr>
          <a:lstStyle/>
          <a:p>
            <a:pPr>
              <a:lnSpc>
                <a:spcPct val="100000"/>
              </a:lnSpc>
              <a:spcBef>
                <a:spcPts val="1400"/>
              </a:spcBef>
            </a:pPr>
            <a:r>
              <a:rPr lang="en-US" sz="2200" dirty="0" smtClean="0">
                <a:solidFill>
                  <a:schemeClr val="accent3">
                    <a:lumMod val="25000"/>
                  </a:schemeClr>
                </a:solidFill>
                <a:latin typeface="Abadi"/>
              </a:rPr>
              <a:t>There had been four boosters </a:t>
            </a:r>
            <a:r>
              <a:rPr lang="en-US" sz="2200" dirty="0">
                <a:solidFill>
                  <a:schemeClr val="accent3">
                    <a:lumMod val="25000"/>
                  </a:schemeClr>
                </a:solidFill>
                <a:latin typeface="Abadi"/>
              </a:rPr>
              <a:t>which have successfully landed on drone ship and had payload mass greater than 4000 but less than 6000</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58944" y="3111116"/>
            <a:ext cx="7727428" cy="3027458"/>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fontScale="92500" lnSpcReduction="10000"/>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14401" y="1949972"/>
            <a:ext cx="10228880" cy="391780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50000"/>
              </a:lnSpc>
              <a:spcBef>
                <a:spcPts val="1400"/>
              </a:spcBef>
            </a:pPr>
            <a:r>
              <a:rPr lang="en-US" sz="2200" dirty="0" smtClean="0">
                <a:solidFill>
                  <a:schemeClr val="accent3">
                    <a:lumMod val="25000"/>
                  </a:schemeClr>
                </a:solidFill>
                <a:latin typeface="Abadi" panose="020B0604020104020204" pitchFamily="34" charset="0"/>
              </a:rPr>
              <a:t>The process of prediction of </a:t>
            </a:r>
            <a:r>
              <a:rPr lang="en-US" sz="2200" dirty="0" err="1" smtClean="0">
                <a:solidFill>
                  <a:schemeClr val="accent3">
                    <a:lumMod val="25000"/>
                  </a:schemeClr>
                </a:solidFill>
                <a:latin typeface="Abadi" panose="020B0604020104020204" pitchFamily="34" charset="0"/>
              </a:rPr>
              <a:t>Spacex</a:t>
            </a:r>
            <a:r>
              <a:rPr lang="en-US" sz="2200" dirty="0" smtClean="0">
                <a:solidFill>
                  <a:schemeClr val="accent3">
                    <a:lumMod val="25000"/>
                  </a:schemeClr>
                </a:solidFill>
                <a:latin typeface="Abadi" panose="020B0604020104020204" pitchFamily="34" charset="0"/>
              </a:rPr>
              <a:t> Falcon9 land went through data collection, data wrangling, visualization and Machine learning algorithms.   </a:t>
            </a:r>
          </a:p>
          <a:p>
            <a:pPr marL="0" indent="0">
              <a:lnSpc>
                <a:spcPct val="150000"/>
              </a:lnSpc>
              <a:spcBef>
                <a:spcPts val="1400"/>
              </a:spcBef>
              <a:buNone/>
            </a:pPr>
            <a:endParaRPr lang="en-US" sz="2200" dirty="0">
              <a:solidFill>
                <a:schemeClr val="accent3">
                  <a:lumMod val="25000"/>
                </a:schemeClr>
              </a:solidFill>
              <a:latin typeface="Abadi" panose="020B0604020104020204" pitchFamily="34" charset="0"/>
            </a:endParaRPr>
          </a:p>
          <a:p>
            <a:pPr>
              <a:lnSpc>
                <a:spcPct val="150000"/>
              </a:lnSpc>
              <a:spcBef>
                <a:spcPts val="1400"/>
              </a:spcBef>
            </a:pPr>
            <a:r>
              <a:rPr lang="en-US" sz="2200" dirty="0" smtClean="0">
                <a:solidFill>
                  <a:schemeClr val="accent3">
                    <a:lumMod val="25000"/>
                  </a:schemeClr>
                </a:solidFill>
                <a:latin typeface="Abadi" panose="020B0604020104020204" pitchFamily="34" charset="0"/>
              </a:rPr>
              <a:t>The </a:t>
            </a:r>
            <a:r>
              <a:rPr lang="en-US" sz="2200" dirty="0" err="1" smtClean="0">
                <a:solidFill>
                  <a:schemeClr val="accent3">
                    <a:lumMod val="25000"/>
                  </a:schemeClr>
                </a:solidFill>
                <a:latin typeface="Abadi" panose="020B0604020104020204" pitchFamily="34" charset="0"/>
              </a:rPr>
              <a:t>SpaceX</a:t>
            </a:r>
            <a:r>
              <a:rPr lang="en-US" sz="2200" dirty="0" smtClean="0">
                <a:solidFill>
                  <a:schemeClr val="accent3">
                    <a:lumMod val="25000"/>
                  </a:schemeClr>
                </a:solidFill>
                <a:latin typeface="Abadi" panose="020B0604020104020204" pitchFamily="34" charset="0"/>
              </a:rPr>
              <a:t> is gradually succeeding in its mission. The success of mission is dependent on booster versions, payload mass, launch site and some other factors which will be touched upon on in the presentation.</a:t>
            </a: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007390" y="1717137"/>
            <a:ext cx="9745663" cy="4351338"/>
          </a:xfrm>
          <a:prstGeom prst="rect">
            <a:avLst/>
          </a:prstGeom>
        </p:spPr>
        <p:txBody>
          <a:bodyPr>
            <a:normAutofit/>
          </a:bodyPr>
          <a:lstStyle/>
          <a:p>
            <a:pPr>
              <a:lnSpc>
                <a:spcPct val="100000"/>
              </a:lnSpc>
              <a:spcBef>
                <a:spcPts val="1400"/>
              </a:spcBef>
            </a:pPr>
            <a:r>
              <a:rPr lang="en-US" sz="2200" dirty="0" smtClean="0">
                <a:solidFill>
                  <a:schemeClr val="accent3">
                    <a:lumMod val="25000"/>
                  </a:schemeClr>
                </a:solidFill>
                <a:latin typeface="Abadi" panose="020B0604020104020204" pitchFamily="34" charset="0"/>
              </a:rPr>
              <a:t>There </a:t>
            </a:r>
            <a:r>
              <a:rPr lang="en-US" sz="2200" dirty="0" smtClean="0">
                <a:solidFill>
                  <a:schemeClr val="accent3">
                    <a:lumMod val="25000"/>
                  </a:schemeClr>
                </a:solidFill>
                <a:latin typeface="Abadi" panose="020B0604020104020204" pitchFamily="34" charset="0"/>
              </a:rPr>
              <a:t>have </a:t>
            </a:r>
            <a:r>
              <a:rPr lang="en-US" sz="2200" dirty="0" smtClean="0">
                <a:solidFill>
                  <a:schemeClr val="accent3">
                    <a:lumMod val="25000"/>
                  </a:schemeClr>
                </a:solidFill>
                <a:latin typeface="Abadi" panose="020B0604020104020204" pitchFamily="34" charset="0"/>
              </a:rPr>
              <a:t>been a total </a:t>
            </a:r>
            <a:r>
              <a:rPr lang="en-US" sz="2200" dirty="0">
                <a:solidFill>
                  <a:schemeClr val="accent3">
                    <a:lumMod val="25000"/>
                  </a:schemeClr>
                </a:solidFill>
                <a:latin typeface="Abadi" panose="020B0604020104020204" pitchFamily="34" charset="0"/>
              </a:rPr>
              <a:t>number </a:t>
            </a:r>
            <a:r>
              <a:rPr lang="en-US" sz="2200" dirty="0" smtClean="0">
                <a:solidFill>
                  <a:schemeClr val="accent3">
                    <a:lumMod val="25000"/>
                  </a:schemeClr>
                </a:solidFill>
                <a:latin typeface="Abadi" panose="020B0604020104020204" pitchFamily="34" charset="0"/>
              </a:rPr>
              <a:t>of 101 </a:t>
            </a:r>
            <a:r>
              <a:rPr lang="en-US" sz="2200" dirty="0">
                <a:solidFill>
                  <a:schemeClr val="accent3">
                    <a:lumMod val="25000"/>
                  </a:schemeClr>
                </a:solidFill>
                <a:latin typeface="Abadi" panose="020B0604020104020204" pitchFamily="34" charset="0"/>
              </a:rPr>
              <a:t>successful and failure </a:t>
            </a:r>
            <a:r>
              <a:rPr lang="en-US" sz="2200" dirty="0" smtClean="0">
                <a:solidFill>
                  <a:schemeClr val="accent3">
                    <a:lumMod val="25000"/>
                  </a:schemeClr>
                </a:solidFill>
                <a:latin typeface="Abadi" panose="020B0604020104020204" pitchFamily="34" charset="0"/>
              </a:rPr>
              <a:t>mission</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03349" y="2737374"/>
            <a:ext cx="7698918" cy="3037951"/>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154979" y="1791453"/>
            <a:ext cx="9745663"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B</a:t>
            </a:r>
            <a:r>
              <a:rPr lang="en-US" sz="2200" dirty="0" smtClean="0">
                <a:solidFill>
                  <a:schemeClr val="accent3">
                    <a:lumMod val="25000"/>
                  </a:schemeClr>
                </a:solidFill>
                <a:latin typeface="Abadi" panose="020B0604020104020204" pitchFamily="34" charset="0"/>
              </a:rPr>
              <a:t>ooster F9 v1.0 B0003 </a:t>
            </a:r>
            <a:r>
              <a:rPr lang="en-US" sz="2200" dirty="0">
                <a:solidFill>
                  <a:schemeClr val="accent3">
                    <a:lumMod val="25000"/>
                  </a:schemeClr>
                </a:solidFill>
                <a:latin typeface="Abadi" panose="020B0604020104020204" pitchFamily="34" charset="0"/>
              </a:rPr>
              <a:t>carried the maximum payload </a:t>
            </a:r>
            <a:r>
              <a:rPr lang="en-US" sz="2200" dirty="0" smtClean="0">
                <a:solidFill>
                  <a:schemeClr val="accent3">
                    <a:lumMod val="25000"/>
                  </a:schemeClr>
                </a:solidFill>
                <a:latin typeface="Abadi" panose="020B0604020104020204" pitchFamily="34" charset="0"/>
              </a:rPr>
              <a:t>mass as shown below</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2135" y="3511600"/>
            <a:ext cx="7751352" cy="1860325"/>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245885" y="1704286"/>
            <a:ext cx="9745663" cy="4351338"/>
          </a:xfrm>
          <a:prstGeom prst="rect">
            <a:avLst/>
          </a:prstGeom>
        </p:spPr>
        <p:txBody>
          <a:bodyPr lIns="91440" tIns="45720" rIns="91440" bIns="45720" anchor="t">
            <a:normAutofit/>
          </a:bodyPr>
          <a:lstStyle/>
          <a:p>
            <a:pPr>
              <a:lnSpc>
                <a:spcPct val="100000"/>
              </a:lnSpc>
              <a:spcBef>
                <a:spcPts val="1400"/>
              </a:spcBef>
            </a:pPr>
            <a:r>
              <a:rPr lang="en-US" sz="2200" dirty="0" smtClean="0">
                <a:solidFill>
                  <a:schemeClr val="accent3">
                    <a:lumMod val="25000"/>
                  </a:schemeClr>
                </a:solidFill>
                <a:latin typeface="Abadi"/>
              </a:rPr>
              <a:t>The following query result shows list of failed</a:t>
            </a:r>
            <a:r>
              <a:rPr lang="en-US" sz="2200" dirty="0">
                <a:solidFill>
                  <a:schemeClr val="accent3">
                    <a:lumMod val="25000"/>
                  </a:schemeClr>
                </a:solidFill>
                <a:latin typeface="Abadi"/>
              </a:rPr>
              <a:t> </a:t>
            </a:r>
            <a:r>
              <a:rPr lang="en-US" sz="2200" dirty="0" smtClean="0">
                <a:solidFill>
                  <a:schemeClr val="accent3">
                    <a:lumMod val="25000"/>
                  </a:schemeClr>
                </a:solidFill>
                <a:latin typeface="Abadi"/>
              </a:rPr>
              <a:t>landing outcomes </a:t>
            </a:r>
            <a:r>
              <a:rPr lang="en-US" sz="2200" dirty="0">
                <a:solidFill>
                  <a:schemeClr val="accent3">
                    <a:lumMod val="25000"/>
                  </a:schemeClr>
                </a:solidFill>
                <a:latin typeface="Abadi"/>
              </a:rPr>
              <a:t>in drone ship, their booster versions, and launch site names for in year 2015</a:t>
            </a:r>
          </a:p>
          <a:p>
            <a:pPr marL="0" indent="0">
              <a:lnSpc>
                <a:spcPct val="100000"/>
              </a:lnSpc>
              <a:spcBef>
                <a:spcPts val="1400"/>
              </a:spcBef>
              <a:buNone/>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21836" y="3186674"/>
            <a:ext cx="8793763" cy="2100973"/>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911298" y="1825625"/>
            <a:ext cx="10374313" cy="4351338"/>
          </a:xfrm>
          <a:prstGeom prst="rect">
            <a:avLst/>
          </a:prstGeom>
        </p:spPr>
        <p:txBody>
          <a:bodyPr lIns="91440" tIns="45720" rIns="91440" bIns="45720" anchor="t"/>
          <a:lstStyle/>
          <a:p>
            <a:pPr>
              <a:lnSpc>
                <a:spcPct val="100000"/>
              </a:lnSpc>
              <a:spcBef>
                <a:spcPts val="1400"/>
              </a:spcBef>
            </a:pPr>
            <a:r>
              <a:rPr lang="en-US" sz="2200" dirty="0" smtClean="0">
                <a:solidFill>
                  <a:schemeClr val="accent3">
                    <a:lumMod val="25000"/>
                  </a:schemeClr>
                </a:solidFill>
                <a:latin typeface="Abadi"/>
              </a:rPr>
              <a:t>The following result shows landing </a:t>
            </a:r>
            <a:r>
              <a:rPr lang="en-US" sz="2200" dirty="0">
                <a:solidFill>
                  <a:schemeClr val="accent3">
                    <a:lumMod val="25000"/>
                  </a:schemeClr>
                </a:solidFill>
                <a:latin typeface="Abadi"/>
              </a:rPr>
              <a:t>outcomes (such as Failure (drone ship) or Success (ground pad)) between the date 2010-06-04 and 2017-03-20, in descending order</a:t>
            </a:r>
          </a:p>
          <a:p>
            <a:pPr marL="0" indent="0">
              <a:lnSpc>
                <a:spcPct val="100000"/>
              </a:lnSpc>
              <a:spcBef>
                <a:spcPts val="1400"/>
              </a:spcBef>
              <a:buNone/>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5884" y="3534847"/>
            <a:ext cx="9503853" cy="1844827"/>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1109259" y="1628561"/>
            <a:ext cx="9745663" cy="4518025"/>
          </a:xfrm>
          <a:prstGeom prst="rect">
            <a:avLst/>
          </a:prstGeom>
        </p:spPr>
        <p:txBody>
          <a:bodyPr lIns="91440" tIns="45720" rIns="91440" bIns="45720" anchor="t">
            <a:normAutofit/>
          </a:bodyPr>
          <a:lstStyle/>
          <a:p>
            <a:pPr>
              <a:lnSpc>
                <a:spcPct val="100000"/>
              </a:lnSpc>
              <a:spcBef>
                <a:spcPts val="1400"/>
              </a:spcBef>
            </a:pPr>
            <a:r>
              <a:rPr lang="en-US" sz="2200" dirty="0" smtClean="0">
                <a:solidFill>
                  <a:schemeClr val="accent3">
                    <a:lumMod val="25000"/>
                  </a:schemeClr>
                </a:solidFill>
                <a:latin typeface="Abadi"/>
              </a:rPr>
              <a:t>The following map shows the launch sites.</a:t>
            </a: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mtClean="0">
                <a:solidFill>
                  <a:srgbClr val="0B49CB"/>
                </a:solidFill>
                <a:latin typeface="Abadi"/>
              </a:rPr>
              <a:t>Launch Sites</a:t>
            </a:r>
            <a:endParaRPr lang="en-US" dirty="0">
              <a:solidFill>
                <a:srgbClr val="0B49CB"/>
              </a:solidFill>
              <a:latin typeface="Abadi"/>
            </a:endParaRPr>
          </a:p>
        </p:txBody>
      </p:sp>
      <p:pic>
        <p:nvPicPr>
          <p:cNvPr id="4" name="Picture 3"/>
          <p:cNvPicPr>
            <a:picLocks noChangeAspect="1"/>
          </p:cNvPicPr>
          <p:nvPr/>
        </p:nvPicPr>
        <p:blipFill>
          <a:blip r:embed="rId3"/>
          <a:stretch>
            <a:fillRect/>
          </a:stretch>
        </p:blipFill>
        <p:spPr>
          <a:xfrm>
            <a:off x="1109259" y="2216258"/>
            <a:ext cx="9925534" cy="4324027"/>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980424" y="1565275"/>
            <a:ext cx="9745663" cy="4611688"/>
          </a:xfrm>
          <a:prstGeom prst="rect">
            <a:avLst/>
          </a:prstGeom>
        </p:spPr>
        <p:txBody>
          <a:bodyPr lIns="91440" tIns="45720" rIns="91440" bIns="45720" anchor="t">
            <a:normAutofit/>
          </a:bodyPr>
          <a:lstStyle/>
          <a:p>
            <a:pPr>
              <a:lnSpc>
                <a:spcPct val="100000"/>
              </a:lnSpc>
              <a:spcBef>
                <a:spcPts val="1400"/>
              </a:spcBef>
            </a:pPr>
            <a:r>
              <a:rPr lang="en-US" sz="2200" dirty="0" smtClean="0">
                <a:solidFill>
                  <a:schemeClr val="accent3">
                    <a:lumMod val="25000"/>
                  </a:schemeClr>
                </a:solidFill>
                <a:latin typeface="Abadi"/>
              </a:rPr>
              <a:t>The following map shows </a:t>
            </a:r>
            <a:r>
              <a:rPr lang="en-US" sz="2200" dirty="0">
                <a:solidFill>
                  <a:schemeClr val="accent3">
                    <a:lumMod val="25000"/>
                  </a:schemeClr>
                </a:solidFill>
                <a:latin typeface="Abadi"/>
              </a:rPr>
              <a:t>launch </a:t>
            </a:r>
            <a:r>
              <a:rPr lang="en-US" sz="2200" dirty="0" smtClean="0">
                <a:solidFill>
                  <a:schemeClr val="accent3">
                    <a:lumMod val="25000"/>
                  </a:schemeClr>
                </a:solidFill>
                <a:latin typeface="Abadi"/>
              </a:rPr>
              <a:t>sites which have </a:t>
            </a:r>
            <a:r>
              <a:rPr lang="en-US" sz="2200" dirty="0">
                <a:solidFill>
                  <a:schemeClr val="accent3">
                    <a:lumMod val="25000"/>
                  </a:schemeClr>
                </a:solidFill>
                <a:latin typeface="Abadi"/>
              </a:rPr>
              <a:t>relatively high success rates</a:t>
            </a: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mtClean="0">
                <a:solidFill>
                  <a:srgbClr val="0B49CB"/>
                </a:solidFill>
                <a:latin typeface="Abadi"/>
              </a:rPr>
              <a:t>Launch Sites with High Success Rate</a:t>
            </a:r>
            <a:endParaRPr lang="en-US" dirty="0">
              <a:solidFill>
                <a:srgbClr val="0B49CB"/>
              </a:solidFill>
              <a:latin typeface="Abadi"/>
            </a:endParaRPr>
          </a:p>
        </p:txBody>
      </p:sp>
      <p:pic>
        <p:nvPicPr>
          <p:cNvPr id="2" name="Picture 1"/>
          <p:cNvPicPr>
            <a:picLocks noChangeAspect="1"/>
          </p:cNvPicPr>
          <p:nvPr/>
        </p:nvPicPr>
        <p:blipFill>
          <a:blip r:embed="rId3"/>
          <a:stretch>
            <a:fillRect/>
          </a:stretch>
        </p:blipFill>
        <p:spPr>
          <a:xfrm>
            <a:off x="1329534" y="2355742"/>
            <a:ext cx="9396553" cy="4201148"/>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1193397" y="1676562"/>
            <a:ext cx="10688637" cy="4554537"/>
          </a:xfrm>
          <a:prstGeom prst="rect">
            <a:avLst/>
          </a:prstGeom>
        </p:spPr>
        <p:txBody>
          <a:bodyPr lIns="91440" tIns="45720" rIns="91440" bIns="45720" anchor="t">
            <a:normAutofit/>
          </a:bodyPr>
          <a:lstStyle/>
          <a:p>
            <a:pPr>
              <a:lnSpc>
                <a:spcPct val="100000"/>
              </a:lnSpc>
              <a:spcBef>
                <a:spcPts val="1400"/>
              </a:spcBef>
            </a:pPr>
            <a:r>
              <a:rPr lang="en-US" sz="2200" dirty="0" smtClean="0">
                <a:solidFill>
                  <a:schemeClr val="accent3">
                    <a:lumMod val="25000"/>
                  </a:schemeClr>
                </a:solidFill>
                <a:latin typeface="Abadi"/>
              </a:rPr>
              <a:t>The following map shows a launch site distance with costal area and a highway closer than coast</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mtClean="0">
                <a:solidFill>
                  <a:srgbClr val="0B49CB"/>
                </a:solidFill>
                <a:latin typeface="Abadi"/>
              </a:rPr>
              <a:t>Launch Site Proximities</a:t>
            </a:r>
            <a:endParaRPr lang="en-US" dirty="0">
              <a:solidFill>
                <a:srgbClr val="0B49CB"/>
              </a:solidFill>
              <a:latin typeface="Abadi"/>
            </a:endParaRPr>
          </a:p>
        </p:txBody>
      </p:sp>
      <p:pic>
        <p:nvPicPr>
          <p:cNvPr id="2" name="Picture 1"/>
          <p:cNvPicPr>
            <a:picLocks noChangeAspect="1"/>
          </p:cNvPicPr>
          <p:nvPr/>
        </p:nvPicPr>
        <p:blipFill>
          <a:blip r:embed="rId3"/>
          <a:stretch>
            <a:fillRect/>
          </a:stretch>
        </p:blipFill>
        <p:spPr>
          <a:xfrm>
            <a:off x="1483832" y="2479729"/>
            <a:ext cx="9477294" cy="4068385"/>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1058610" y="1627188"/>
            <a:ext cx="9745663" cy="4549775"/>
          </a:xfrm>
          <a:prstGeom prst="rect">
            <a:avLst/>
          </a:prstGeom>
        </p:spPr>
        <p:txBody>
          <a:bodyPr lIns="91440" tIns="45720" rIns="91440" bIns="45720" anchor="t">
            <a:normAutofit/>
          </a:bodyPr>
          <a:lstStyle/>
          <a:p>
            <a:pPr>
              <a:lnSpc>
                <a:spcPct val="100000"/>
              </a:lnSpc>
              <a:spcBef>
                <a:spcPts val="1400"/>
              </a:spcBef>
            </a:pPr>
            <a:r>
              <a:rPr lang="en-US" sz="2200" dirty="0" smtClean="0">
                <a:solidFill>
                  <a:schemeClr val="accent3">
                    <a:lumMod val="25000"/>
                  </a:schemeClr>
                </a:solidFill>
                <a:latin typeface="Abadi" panose="020B0604020104020204" pitchFamily="34" charset="0"/>
              </a:rPr>
              <a:t>The pie chart shows the success rates of all launch sites. </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mtClean="0">
                <a:solidFill>
                  <a:srgbClr val="0B49CB"/>
                </a:solidFill>
                <a:latin typeface="Abadi"/>
              </a:rPr>
              <a:t>Success Rates of All Launch sites</a:t>
            </a:r>
            <a:endParaRPr lang="en-US" dirty="0">
              <a:solidFill>
                <a:srgbClr val="0B49CB"/>
              </a:solidFill>
              <a:latin typeface="Abadi"/>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610" y="2429196"/>
            <a:ext cx="10399362" cy="3797196"/>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fontScale="92500" lnSpcReduction="10000"/>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751308"/>
            <a:ext cx="10530113" cy="4497092"/>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50000"/>
              </a:lnSpc>
              <a:spcBef>
                <a:spcPts val="1400"/>
              </a:spcBef>
            </a:pPr>
            <a:r>
              <a:rPr lang="en-US" sz="2200" dirty="0">
                <a:solidFill>
                  <a:schemeClr val="accent3">
                    <a:lumMod val="25000"/>
                  </a:schemeClr>
                </a:solidFill>
                <a:latin typeface="Abadi" panose="020B0604020104020204" pitchFamily="34" charset="0"/>
              </a:rPr>
              <a:t>In this </a:t>
            </a:r>
            <a:r>
              <a:rPr lang="en-US" sz="2200" dirty="0" smtClean="0">
                <a:solidFill>
                  <a:schemeClr val="accent3">
                    <a:lumMod val="25000"/>
                  </a:schemeClr>
                </a:solidFill>
                <a:latin typeface="Abadi" panose="020B0604020104020204" pitchFamily="34" charset="0"/>
              </a:rPr>
              <a:t>final project, successful landing of Falcon </a:t>
            </a:r>
            <a:r>
              <a:rPr lang="en-US" sz="2200" dirty="0">
                <a:solidFill>
                  <a:schemeClr val="accent3">
                    <a:lumMod val="25000"/>
                  </a:schemeClr>
                </a:solidFill>
                <a:latin typeface="Abadi" panose="020B0604020104020204" pitchFamily="34" charset="0"/>
              </a:rPr>
              <a:t>9 first stage will </a:t>
            </a:r>
            <a:r>
              <a:rPr lang="en-US" sz="2200" dirty="0" smtClean="0">
                <a:solidFill>
                  <a:schemeClr val="accent3">
                    <a:lumMod val="25000"/>
                  </a:schemeClr>
                </a:solidFill>
                <a:latin typeface="Abadi" panose="020B0604020104020204" pitchFamily="34" charset="0"/>
              </a:rPr>
              <a:t>be evaluated. </a:t>
            </a:r>
            <a:r>
              <a:rPr lang="en-US" sz="2200" dirty="0" err="1">
                <a:solidFill>
                  <a:schemeClr val="accent3">
                    <a:lumMod val="25000"/>
                  </a:schemeClr>
                </a:solidFill>
                <a:latin typeface="Abadi" panose="020B0604020104020204" pitchFamily="34" charset="0"/>
              </a:rPr>
              <a:t>SpaceX</a:t>
            </a:r>
            <a:r>
              <a:rPr lang="en-US" sz="2200" dirty="0">
                <a:solidFill>
                  <a:schemeClr val="accent3">
                    <a:lumMod val="25000"/>
                  </a:schemeClr>
                </a:solidFill>
                <a:latin typeface="Abadi" panose="020B0604020104020204" pitchFamily="34" charset="0"/>
              </a:rPr>
              <a:t> advertises Falcon 9 rocket launches on its website with a cost of 62 million dollars; other providers cost upward of 165 million dollars each, much of the savings is because </a:t>
            </a:r>
            <a:r>
              <a:rPr lang="en-US" sz="2200" dirty="0" err="1">
                <a:solidFill>
                  <a:schemeClr val="accent3">
                    <a:lumMod val="25000"/>
                  </a:schemeClr>
                </a:solidFill>
                <a:latin typeface="Abadi" panose="020B0604020104020204" pitchFamily="34" charset="0"/>
              </a:rPr>
              <a:t>SpaceX</a:t>
            </a:r>
            <a:r>
              <a:rPr lang="en-US" sz="2200" dirty="0">
                <a:solidFill>
                  <a:schemeClr val="accent3">
                    <a:lumMod val="25000"/>
                  </a:schemeClr>
                </a:solidFill>
                <a:latin typeface="Abadi" panose="020B0604020104020204" pitchFamily="34" charset="0"/>
              </a:rPr>
              <a:t> can reuse the first stage. Therefore if we can determine if the first stage will land, we can determine the cost of a launch. This information can be used if an alternate company wants to bid against </a:t>
            </a:r>
            <a:r>
              <a:rPr lang="en-US" sz="2200" dirty="0" err="1">
                <a:solidFill>
                  <a:schemeClr val="accent3">
                    <a:lumMod val="25000"/>
                  </a:schemeClr>
                </a:solidFill>
                <a:latin typeface="Abadi" panose="020B0604020104020204" pitchFamily="34" charset="0"/>
              </a:rPr>
              <a:t>SpaceX</a:t>
            </a:r>
            <a:r>
              <a:rPr lang="en-US" sz="2200" dirty="0">
                <a:solidFill>
                  <a:schemeClr val="accent3">
                    <a:lumMod val="25000"/>
                  </a:schemeClr>
                </a:solidFill>
                <a:latin typeface="Abadi" panose="020B0604020104020204" pitchFamily="34" charset="0"/>
              </a:rPr>
              <a:t> for a rocket </a:t>
            </a:r>
            <a:r>
              <a:rPr lang="en-US" sz="2200" dirty="0" smtClean="0">
                <a:solidFill>
                  <a:schemeClr val="accent3">
                    <a:lumMod val="25000"/>
                  </a:schemeClr>
                </a:solidFill>
                <a:latin typeface="Abadi" panose="020B0604020104020204" pitchFamily="34" charset="0"/>
              </a:rPr>
              <a:t>launch. </a:t>
            </a:r>
          </a:p>
          <a:p>
            <a:pPr marL="0" indent="0">
              <a:lnSpc>
                <a:spcPct val="150000"/>
              </a:lnSpc>
              <a:spcBef>
                <a:spcPts val="1400"/>
              </a:spcBef>
              <a:buNone/>
            </a:pPr>
            <a:endParaRPr lang="en-US" sz="2200" dirty="0" smtClean="0">
              <a:solidFill>
                <a:schemeClr val="accent3">
                  <a:lumMod val="25000"/>
                </a:schemeClr>
              </a:solidFill>
              <a:latin typeface="Abadi" panose="020B0604020104020204" pitchFamily="34" charset="0"/>
            </a:endParaRPr>
          </a:p>
          <a:p>
            <a:pPr>
              <a:lnSpc>
                <a:spcPct val="150000"/>
              </a:lnSpc>
              <a:spcBef>
                <a:spcPts val="1400"/>
              </a:spcBef>
            </a:pPr>
            <a:r>
              <a:rPr lang="en-US" sz="2200" dirty="0">
                <a:solidFill>
                  <a:schemeClr val="accent3">
                    <a:lumMod val="25000"/>
                  </a:schemeClr>
                </a:solidFill>
                <a:latin typeface="Abadi" panose="020B0604020104020204" pitchFamily="34" charset="0"/>
              </a:rPr>
              <a:t>V</a:t>
            </a:r>
            <a:r>
              <a:rPr lang="en-US" sz="2200" dirty="0" smtClean="0">
                <a:solidFill>
                  <a:schemeClr val="accent3">
                    <a:lumMod val="25000"/>
                  </a:schemeClr>
                </a:solidFill>
                <a:latin typeface="Abadi" panose="020B0604020104020204" pitchFamily="34" charset="0"/>
              </a:rPr>
              <a:t>arious factors affecting the landing should be evaluated such as payload mass, launch sites, orbits in order to determine the successful landing. Machine learning algorithms needs to be developed for this task. </a:t>
            </a: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529175" y="1825625"/>
            <a:ext cx="10552113" cy="4351338"/>
          </a:xfrm>
          <a:prstGeom prst="rect">
            <a:avLst/>
          </a:prstGeom>
        </p:spPr>
        <p:txBody>
          <a:bodyPr lIns="91440" tIns="45720" rIns="91440" bIns="45720" anchor="t">
            <a:normAutofit/>
          </a:bodyPr>
          <a:lstStyle/>
          <a:p>
            <a:pPr>
              <a:lnSpc>
                <a:spcPct val="100000"/>
              </a:lnSpc>
              <a:spcBef>
                <a:spcPts val="1400"/>
              </a:spcBef>
            </a:pPr>
            <a:r>
              <a:rPr lang="en-US" sz="2200" dirty="0" smtClean="0">
                <a:solidFill>
                  <a:schemeClr val="accent3">
                    <a:lumMod val="25000"/>
                  </a:schemeClr>
                </a:solidFill>
                <a:latin typeface="Abadi"/>
              </a:rPr>
              <a:t>As shown below KSC LC-39A launch sites highest success ratio. </a:t>
            </a:r>
          </a:p>
          <a:p>
            <a:pPr marL="0" indent="0">
              <a:lnSpc>
                <a:spcPct val="100000"/>
              </a:lnSpc>
              <a:spcBef>
                <a:spcPts val="1400"/>
              </a:spcBef>
              <a:buNone/>
            </a:pPr>
            <a:endParaRPr lang="en-US" dirty="0">
              <a:solidFill>
                <a:schemeClr val="accent3">
                  <a:lumMod val="25000"/>
                </a:schemeClr>
              </a:solidFill>
              <a:latin typeface="Abadi"/>
            </a:endParaRPr>
          </a:p>
          <a:p>
            <a:endParaRPr lang="en-US" dirty="0"/>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mtClean="0">
                <a:solidFill>
                  <a:srgbClr val="0B49CB"/>
                </a:solidFill>
                <a:latin typeface="Abadi"/>
              </a:rPr>
              <a:t>Highest Success Ration </a:t>
            </a:r>
            <a:endParaRPr lang="en-US" dirty="0">
              <a:solidFill>
                <a:srgbClr val="0B49CB"/>
              </a:solidFill>
              <a:latin typeface="Abadi"/>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4027" y="2479729"/>
            <a:ext cx="10347261" cy="3947482"/>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592542" y="1825625"/>
            <a:ext cx="10414000" cy="4351338"/>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B</a:t>
            </a:r>
            <a:r>
              <a:rPr lang="en-US" sz="2200" dirty="0" smtClean="0">
                <a:solidFill>
                  <a:schemeClr val="accent3">
                    <a:lumMod val="25000"/>
                  </a:schemeClr>
                </a:solidFill>
                <a:latin typeface="Abadi"/>
              </a:rPr>
              <a:t>ooster </a:t>
            </a:r>
            <a:r>
              <a:rPr lang="en-US" sz="2200" dirty="0">
                <a:solidFill>
                  <a:schemeClr val="accent3">
                    <a:lumMod val="25000"/>
                  </a:schemeClr>
                </a:solidFill>
                <a:latin typeface="Abadi"/>
              </a:rPr>
              <a:t>version </a:t>
            </a:r>
            <a:r>
              <a:rPr lang="en-US" sz="2200" dirty="0" smtClean="0">
                <a:solidFill>
                  <a:schemeClr val="accent3">
                    <a:lumMod val="25000"/>
                  </a:schemeClr>
                </a:solidFill>
                <a:latin typeface="Abadi"/>
              </a:rPr>
              <a:t>FT has </a:t>
            </a:r>
            <a:r>
              <a:rPr lang="en-US" sz="2200" dirty="0">
                <a:solidFill>
                  <a:schemeClr val="accent3">
                    <a:lumMod val="25000"/>
                  </a:schemeClr>
                </a:solidFill>
                <a:latin typeface="Abadi"/>
              </a:rPr>
              <a:t>the largest success </a:t>
            </a:r>
            <a:r>
              <a:rPr lang="en-US" sz="2200" dirty="0" smtClean="0">
                <a:solidFill>
                  <a:schemeClr val="accent3">
                    <a:lumMod val="25000"/>
                  </a:schemeClr>
                </a:solidFill>
                <a:latin typeface="Abadi"/>
              </a:rPr>
              <a:t>rate</a:t>
            </a:r>
            <a:r>
              <a:rPr lang="en-US" sz="2200" dirty="0">
                <a:solidFill>
                  <a:schemeClr val="accent3">
                    <a:lumMod val="25000"/>
                  </a:schemeClr>
                </a:solidFill>
                <a:latin typeface="Abadi"/>
              </a:rPr>
              <a:t> </a:t>
            </a:r>
            <a:r>
              <a:rPr lang="en-US" sz="2200" dirty="0" smtClean="0">
                <a:solidFill>
                  <a:schemeClr val="accent3">
                    <a:lumMod val="25000"/>
                  </a:schemeClr>
                </a:solidFill>
                <a:latin typeface="Abadi"/>
              </a:rPr>
              <a:t>according to below scatter point</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mtClean="0">
                <a:solidFill>
                  <a:srgbClr val="0B49CB"/>
                </a:solidFill>
                <a:latin typeface="Abadi"/>
              </a:rPr>
              <a:t>Success Count on Payload mass for all sites</a:t>
            </a:r>
            <a:endParaRPr lang="en-US" dirty="0">
              <a:solidFill>
                <a:srgbClr val="0B49CB"/>
              </a:solidFill>
              <a:latin typeface="Abadi"/>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8142" y="2630014"/>
            <a:ext cx="10058400" cy="3956765"/>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588936" y="1733335"/>
            <a:ext cx="10569575" cy="3811588"/>
          </a:xfrm>
          <a:prstGeom prst="rect">
            <a:avLst/>
          </a:prstGeom>
        </p:spPr>
        <p:txBody>
          <a:bodyPr vert="horz" lIns="91440" tIns="45720" rIns="91440" bIns="45720" rtlCol="0" anchor="t">
            <a:normAutofit/>
          </a:bodyPr>
          <a:lstStyle/>
          <a:p>
            <a:pPr>
              <a:lnSpc>
                <a:spcPct val="100000"/>
              </a:lnSpc>
              <a:spcBef>
                <a:spcPts val="1400"/>
              </a:spcBef>
            </a:pPr>
            <a:r>
              <a:rPr lang="en-US" sz="2200" dirty="0" smtClean="0">
                <a:solidFill>
                  <a:schemeClr val="accent3">
                    <a:lumMod val="25000"/>
                  </a:schemeClr>
                </a:solidFill>
                <a:latin typeface="Abadi"/>
              </a:rPr>
              <a:t>The accuracy of all algorithms generate the same result as shown below </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936" y="2856688"/>
            <a:ext cx="10869036" cy="3369704"/>
          </a:xfrm>
          <a:prstGeom prst="rect">
            <a:avLst/>
          </a:prstGeom>
        </p:spPr>
      </p:pic>
    </p:spTree>
    <p:extLst>
      <p:ext uri="{BB962C8B-B14F-4D97-AF65-F5344CB8AC3E}">
        <p14:creationId xmlns:p14="http://schemas.microsoft.com/office/powerpoint/2010/main" val="245944607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B07C49E-AFFC-EC46-8930-E4D428F5F943}"/>
              </a:ext>
            </a:extLst>
          </p:cNvPr>
          <p:cNvSpPr>
            <a:spLocks noGrp="1"/>
          </p:cNvSpPr>
          <p:nvPr>
            <p:ph type="body" orient="vert" idx="1"/>
          </p:nvPr>
        </p:nvSpPr>
        <p:spPr>
          <a:xfrm rot="16200000">
            <a:off x="453021" y="2094146"/>
            <a:ext cx="5529784" cy="4565139"/>
          </a:xfrm>
        </p:spPr>
        <p:txBody>
          <a:bodyPr/>
          <a:lstStyle/>
          <a:p>
            <a:r>
              <a:rPr lang="en-US" dirty="0" smtClean="0"/>
              <a:t>Since Logistic Regression, SVM, K nearest Neighbor and decision tree has the same accuracy, it is concluded that all mentioned models perform well. </a:t>
            </a:r>
            <a:endParaRPr lang="en-US" dirty="0"/>
          </a:p>
        </p:txBody>
      </p:sp>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4294967295"/>
          </p:nvPr>
        </p:nvSpPr>
        <p:spPr>
          <a:xfrm>
            <a:off x="9448800" y="6026150"/>
            <a:ext cx="2743200" cy="401638"/>
          </a:xfrm>
        </p:spPr>
        <p:txBody>
          <a:bodyPr/>
          <a:lstStyle/>
          <a:p>
            <a:fld id="{5075537C-CA84-1446-933C-8E9D027F9201}" type="slidenum">
              <a:rPr lang="en-US" smtClean="0"/>
              <a:t>44</a:t>
            </a:fld>
            <a:endParaRPr lang="en-US"/>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2" name="Picture 1"/>
          <p:cNvPicPr>
            <a:picLocks noChangeAspect="1"/>
          </p:cNvPicPr>
          <p:nvPr/>
        </p:nvPicPr>
        <p:blipFill>
          <a:blip r:embed="rId3"/>
          <a:stretch>
            <a:fillRect/>
          </a:stretch>
        </p:blipFill>
        <p:spPr>
          <a:xfrm>
            <a:off x="5912797" y="1611823"/>
            <a:ext cx="5591670" cy="4318012"/>
          </a:xfrm>
          <a:prstGeom prst="rect">
            <a:avLst/>
          </a:prstGeom>
        </p:spPr>
      </p:pic>
    </p:spTree>
    <p:extLst>
      <p:ext uri="{BB962C8B-B14F-4D97-AF65-F5344CB8AC3E}">
        <p14:creationId xmlns:p14="http://schemas.microsoft.com/office/powerpoint/2010/main" val="3645034231"/>
      </p:ext>
    </p:extLst>
  </p:cSld>
  <p:clrMapOvr>
    <a:masterClrMapping/>
  </p:clrMapOvr>
  <p:transition spd="slow">
    <p:push dir="u"/>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934317" y="1697038"/>
            <a:ext cx="10186988" cy="4351337"/>
          </a:xfrm>
          <a:prstGeom prst="rect">
            <a:avLst/>
          </a:prstGeom>
        </p:spPr>
        <p:txBody>
          <a:bodyPr>
            <a:normAutofit/>
          </a:bodyPr>
          <a:lstStyle/>
          <a:p>
            <a:pPr>
              <a:lnSpc>
                <a:spcPct val="150000"/>
              </a:lnSpc>
              <a:spcBef>
                <a:spcPts val="1400"/>
              </a:spcBef>
            </a:pPr>
            <a:r>
              <a:rPr lang="en-US" sz="1800" dirty="0" smtClean="0">
                <a:solidFill>
                  <a:schemeClr val="accent3">
                    <a:lumMod val="25000"/>
                  </a:schemeClr>
                </a:solidFill>
                <a:latin typeface="Abadi" panose="020B0604020104020204" pitchFamily="34" charset="0"/>
              </a:rPr>
              <a:t>The launch success rate shows an upward trend from 2013 onward. It is worth mentioning that number of launches has also increased. </a:t>
            </a:r>
            <a:endParaRPr lang="en-US" sz="1800" dirty="0">
              <a:solidFill>
                <a:schemeClr val="accent3">
                  <a:lumMod val="25000"/>
                </a:schemeClr>
              </a:solidFill>
              <a:latin typeface="Abadi" panose="020B0604020104020204" pitchFamily="34" charset="0"/>
            </a:endParaRPr>
          </a:p>
          <a:p>
            <a:pPr>
              <a:lnSpc>
                <a:spcPct val="150000"/>
              </a:lnSpc>
              <a:spcBef>
                <a:spcPts val="1400"/>
              </a:spcBef>
            </a:pPr>
            <a:r>
              <a:rPr lang="en-US" sz="1800" dirty="0" smtClean="0">
                <a:solidFill>
                  <a:schemeClr val="accent3">
                    <a:lumMod val="25000"/>
                  </a:schemeClr>
                </a:solidFill>
                <a:latin typeface="Abadi" panose="020B0604020104020204" pitchFamily="34" charset="0"/>
              </a:rPr>
              <a:t>From launch sites, KSC LC-39A has the highest success rate which was 41.7 percent. </a:t>
            </a:r>
            <a:endParaRPr lang="en-US" sz="1800" dirty="0">
              <a:solidFill>
                <a:schemeClr val="accent3">
                  <a:lumMod val="25000"/>
                </a:schemeClr>
              </a:solidFill>
              <a:latin typeface="Abadi" panose="020B0604020104020204" pitchFamily="34" charset="0"/>
            </a:endParaRPr>
          </a:p>
          <a:p>
            <a:pPr>
              <a:lnSpc>
                <a:spcPct val="150000"/>
              </a:lnSpc>
              <a:spcBef>
                <a:spcPts val="1400"/>
              </a:spcBef>
            </a:pPr>
            <a:r>
              <a:rPr lang="en-US" sz="1800" dirty="0" smtClean="0">
                <a:solidFill>
                  <a:schemeClr val="accent3">
                    <a:lumMod val="25000"/>
                  </a:schemeClr>
                </a:solidFill>
                <a:latin typeface="Abadi" panose="020B0604020104020204" pitchFamily="34" charset="0"/>
              </a:rPr>
              <a:t>Considering the payload mass, BT and F4 booster versions had highest success rates.</a:t>
            </a:r>
          </a:p>
          <a:p>
            <a:pPr>
              <a:lnSpc>
                <a:spcPct val="150000"/>
              </a:lnSpc>
              <a:spcBef>
                <a:spcPts val="1400"/>
              </a:spcBef>
            </a:pPr>
            <a:r>
              <a:rPr lang="en-US" sz="1800" dirty="0">
                <a:solidFill>
                  <a:schemeClr val="accent3">
                    <a:lumMod val="25000"/>
                  </a:schemeClr>
                </a:solidFill>
                <a:latin typeface="Abadi" panose="020B0604020104020204" pitchFamily="34" charset="0"/>
              </a:rPr>
              <a:t>Logistic Regression, SVM, K nearest Neighbor and decision </a:t>
            </a:r>
            <a:r>
              <a:rPr lang="en-US" sz="1800" dirty="0" smtClean="0">
                <a:solidFill>
                  <a:schemeClr val="accent3">
                    <a:lumMod val="25000"/>
                  </a:schemeClr>
                </a:solidFill>
                <a:latin typeface="Abadi" panose="020B0604020104020204" pitchFamily="34" charset="0"/>
              </a:rPr>
              <a:t>tree are best model to predict the success as their accuracy was the same. </a:t>
            </a:r>
            <a:endParaRPr lang="en-US" sz="18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smtClean="0">
                <a:solidFill>
                  <a:schemeClr val="bg2">
                    <a:lumMod val="50000"/>
                  </a:schemeClr>
                </a:solidFill>
                <a:latin typeface="Abadi"/>
              </a:rPr>
              <a:t>Data is gathered from </a:t>
            </a:r>
            <a:r>
              <a:rPr lang="en-US" sz="7600" dirty="0" err="1" smtClean="0">
                <a:solidFill>
                  <a:schemeClr val="bg2">
                    <a:lumMod val="50000"/>
                  </a:schemeClr>
                </a:solidFill>
                <a:latin typeface="Abadi"/>
              </a:rPr>
              <a:t>SpaceX</a:t>
            </a:r>
            <a:r>
              <a:rPr lang="en-US" sz="7600" dirty="0" smtClean="0">
                <a:solidFill>
                  <a:schemeClr val="bg2">
                    <a:lumMod val="50000"/>
                  </a:schemeClr>
                </a:solidFill>
                <a:latin typeface="Abadi"/>
              </a:rPr>
              <a:t> REST API and Wikipedia Pages through Web Scraping</a:t>
            </a:r>
            <a:r>
              <a:rPr lang="en-US" sz="7600" dirty="0">
                <a:solidFill>
                  <a:schemeClr val="bg2">
                    <a:lumMod val="50000"/>
                  </a:schemeClr>
                </a:solidFill>
                <a:latin typeface="Abadi"/>
              </a:rPr>
              <a:t>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smtClean="0">
                <a:solidFill>
                  <a:schemeClr val="bg2">
                    <a:lumMod val="50000"/>
                  </a:schemeClr>
                </a:solidFill>
                <a:latin typeface="Abadi"/>
              </a:rPr>
              <a:t>Wrangling data using an API, sampling data and dealing with Null values</a:t>
            </a:r>
            <a:endParaRPr lang="en-US" sz="7600" dirty="0">
              <a:solidFill>
                <a:schemeClr val="bg2">
                  <a:lumMod val="50000"/>
                </a:schemeClr>
              </a:solidFill>
              <a:latin typeface="Abadi"/>
            </a:endParaRP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smtClean="0">
                <a:solidFill>
                  <a:schemeClr val="bg2">
                    <a:lumMod val="50000"/>
                  </a:schemeClr>
                </a:solidFill>
                <a:latin typeface="Abadi"/>
              </a:rPr>
              <a:t>The machine learning model will use public information to determine if </a:t>
            </a:r>
            <a:r>
              <a:rPr lang="en-US" sz="7600" dirty="0" err="1" smtClean="0">
                <a:solidFill>
                  <a:schemeClr val="bg2">
                    <a:lumMod val="50000"/>
                  </a:schemeClr>
                </a:solidFill>
                <a:latin typeface="Abadi"/>
              </a:rPr>
              <a:t>SpaceX</a:t>
            </a:r>
            <a:r>
              <a:rPr lang="en-US" sz="7600" dirty="0" smtClean="0">
                <a:solidFill>
                  <a:schemeClr val="bg2">
                    <a:lumMod val="50000"/>
                  </a:schemeClr>
                </a:solidFill>
                <a:latin typeface="Abadi"/>
              </a:rPr>
              <a:t> reuse first stage</a:t>
            </a:r>
            <a:endParaRPr lang="en-US" sz="7600" dirty="0">
              <a:solidFill>
                <a:schemeClr val="bg2">
                  <a:lumMod val="50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2450"/>
            <a:ext cx="10325100" cy="4351338"/>
          </a:xfrm>
          <a:prstGeom prst="rect">
            <a:avLst/>
          </a:prstGeom>
        </p:spPr>
        <p:txBody>
          <a:bodyPr/>
          <a:lstStyle/>
          <a:p>
            <a:pPr>
              <a:lnSpc>
                <a:spcPct val="150000"/>
              </a:lnSpc>
              <a:spcBef>
                <a:spcPts val="1400"/>
              </a:spcBef>
            </a:pPr>
            <a:r>
              <a:rPr lang="en-US" sz="2200" dirty="0" smtClean="0">
                <a:solidFill>
                  <a:schemeClr val="accent3">
                    <a:lumMod val="25000"/>
                  </a:schemeClr>
                </a:solidFill>
                <a:latin typeface="Abadi" panose="020B0604020104020204" pitchFamily="34" charset="0"/>
              </a:rPr>
              <a:t>Data which are public information gathered from different sources: </a:t>
            </a:r>
            <a:endParaRPr lang="en-US" sz="2200" dirty="0" smtClean="0">
              <a:solidFill>
                <a:schemeClr val="accent3">
                  <a:lumMod val="25000"/>
                </a:schemeClr>
              </a:solidFill>
              <a:latin typeface="Abadi" panose="020B0604020104020204" pitchFamily="34" charset="0"/>
            </a:endParaRPr>
          </a:p>
          <a:p>
            <a:pPr>
              <a:lnSpc>
                <a:spcPct val="150000"/>
              </a:lnSpc>
              <a:spcBef>
                <a:spcPts val="1400"/>
              </a:spcBef>
            </a:pPr>
            <a:endParaRPr lang="en-US" sz="800" dirty="0">
              <a:solidFill>
                <a:schemeClr val="accent3">
                  <a:lumMod val="25000"/>
                </a:schemeClr>
              </a:solidFill>
              <a:latin typeface="Abadi" panose="020B0604020104020204" pitchFamily="34" charset="0"/>
            </a:endParaRPr>
          </a:p>
          <a:p>
            <a:pPr lvl="1">
              <a:lnSpc>
                <a:spcPct val="150000"/>
              </a:lnSpc>
            </a:pPr>
            <a:r>
              <a:rPr lang="en-US" dirty="0" err="1" smtClean="0"/>
              <a:t>SpaceX</a:t>
            </a:r>
            <a:r>
              <a:rPr lang="en-US" dirty="0" smtClean="0"/>
              <a:t> </a:t>
            </a:r>
            <a:r>
              <a:rPr lang="en-US" dirty="0"/>
              <a:t>REST </a:t>
            </a:r>
            <a:r>
              <a:rPr lang="en-US" dirty="0" smtClean="0"/>
              <a:t>API: The API shares information about launches, payload, landing specification and outcomes.</a:t>
            </a:r>
          </a:p>
          <a:p>
            <a:pPr lvl="1">
              <a:lnSpc>
                <a:spcPct val="150000"/>
              </a:lnSpc>
            </a:pPr>
            <a:r>
              <a:rPr lang="en-US" dirty="0" smtClean="0"/>
              <a:t>Web scraping of Wikipedia pages which has data about Falcon 9 launch data</a:t>
            </a: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pic>
        <p:nvPicPr>
          <p:cNvPr id="2" name="Content Placeholder 1"/>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5718307" y="1636713"/>
            <a:ext cx="6091237" cy="4246562"/>
          </a:xfrm>
          <a:prstGeom prst="rect">
            <a:avLst/>
          </a:prstGeom>
          <a:ln>
            <a:solidFill>
              <a:srgbClr val="0B49CB"/>
            </a:solidFill>
            <a:prstDash val="dash"/>
          </a:ln>
        </p:spPr>
      </p:pic>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770011" y="1682239"/>
            <a:ext cx="46910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D</a:t>
            </a:r>
            <a:r>
              <a:rPr lang="en-US" sz="2200" dirty="0" smtClean="0">
                <a:solidFill>
                  <a:schemeClr val="accent3">
                    <a:lumMod val="25000"/>
                  </a:schemeClr>
                </a:solidFill>
                <a:latin typeface="Abadi" panose="020B0604020104020204" pitchFamily="34" charset="0"/>
              </a:rPr>
              <a:t>ata </a:t>
            </a:r>
            <a:r>
              <a:rPr lang="en-US" sz="2200" dirty="0">
                <a:solidFill>
                  <a:schemeClr val="accent3">
                    <a:lumMod val="25000"/>
                  </a:schemeClr>
                </a:solidFill>
                <a:latin typeface="Abadi" panose="020B0604020104020204" pitchFamily="34" charset="0"/>
              </a:rPr>
              <a:t>collection with </a:t>
            </a:r>
            <a:r>
              <a:rPr lang="en-US" sz="2200" dirty="0" err="1">
                <a:solidFill>
                  <a:schemeClr val="accent3">
                    <a:lumMod val="25000"/>
                  </a:schemeClr>
                </a:solidFill>
                <a:latin typeface="Abadi" panose="020B0604020104020204" pitchFamily="34" charset="0"/>
              </a:rPr>
              <a:t>SpaceX</a:t>
            </a:r>
            <a:r>
              <a:rPr lang="en-US" sz="2200" dirty="0">
                <a:solidFill>
                  <a:schemeClr val="accent3">
                    <a:lumMod val="25000"/>
                  </a:schemeClr>
                </a:solidFill>
                <a:latin typeface="Abadi" panose="020B0604020104020204" pitchFamily="34" charset="0"/>
              </a:rPr>
              <a:t> </a:t>
            </a:r>
            <a:r>
              <a:rPr lang="en-US" sz="2200" dirty="0" smtClean="0">
                <a:solidFill>
                  <a:schemeClr val="accent3">
                    <a:lumMod val="25000"/>
                  </a:schemeClr>
                </a:solidFill>
                <a:latin typeface="Abadi" panose="020B0604020104020204" pitchFamily="34" charset="0"/>
              </a:rPr>
              <a:t>REST</a:t>
            </a:r>
            <a:endParaRPr lang="en-US" sz="2200" dirty="0">
              <a:solidFill>
                <a:schemeClr val="accent3">
                  <a:lumMod val="25000"/>
                </a:schemeClr>
              </a:solidFill>
              <a:latin typeface="Abadi"/>
            </a:endParaRPr>
          </a:p>
          <a:p>
            <a:endParaRPr lang="en-US" dirty="0"/>
          </a:p>
          <a:p>
            <a:r>
              <a:rPr lang="en-US" dirty="0">
                <a:hlinkClick r:id="rId4"/>
              </a:rPr>
              <a:t>https://</a:t>
            </a:r>
            <a:r>
              <a:rPr lang="en-US" dirty="0" smtClean="0">
                <a:hlinkClick r:id="rId4"/>
              </a:rPr>
              <a:t>github.com/SuhrabAria/IBM-Applied-Data-Science-Capstone/blob/main/jupyter-labs-spacex-data-collection-api.ipynb</a:t>
            </a:r>
            <a:r>
              <a:rPr lang="en-US" dirty="0" smtClean="0"/>
              <a:t> </a:t>
            </a:r>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652925" y="1869119"/>
            <a:ext cx="4456113" cy="4206875"/>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a:t>
            </a:r>
            <a:r>
              <a:rPr lang="en-US" sz="2200" dirty="0" smtClean="0">
                <a:solidFill>
                  <a:schemeClr val="accent3">
                    <a:lumMod val="25000"/>
                  </a:schemeClr>
                </a:solidFill>
                <a:latin typeface="Abadi"/>
              </a:rPr>
              <a:t>eb </a:t>
            </a:r>
            <a:r>
              <a:rPr lang="en-US" sz="2200" dirty="0">
                <a:solidFill>
                  <a:schemeClr val="accent3">
                    <a:lumMod val="25000"/>
                  </a:schemeClr>
                </a:solidFill>
                <a:latin typeface="Abadi"/>
              </a:rPr>
              <a:t>scraping </a:t>
            </a:r>
            <a:r>
              <a:rPr lang="en-US" sz="2200" dirty="0" smtClean="0">
                <a:solidFill>
                  <a:schemeClr val="accent3">
                    <a:lumMod val="25000"/>
                  </a:schemeClr>
                </a:solidFill>
                <a:latin typeface="Abadi"/>
              </a:rPr>
              <a:t>process</a:t>
            </a:r>
          </a:p>
          <a:p>
            <a:pPr marL="0" indent="0">
              <a:lnSpc>
                <a:spcPct val="100000"/>
              </a:lnSpc>
              <a:spcBef>
                <a:spcPts val="1400"/>
              </a:spcBef>
              <a:buNone/>
            </a:pPr>
            <a:endParaRPr lang="en-US" sz="2200" dirty="0" smtClean="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hlinkClick r:id="rId3"/>
              </a:rPr>
              <a:t>https://</a:t>
            </a:r>
            <a:r>
              <a:rPr lang="en-US" sz="2200" dirty="0" smtClean="0">
                <a:solidFill>
                  <a:schemeClr val="accent3">
                    <a:lumMod val="25000"/>
                  </a:schemeClr>
                </a:solidFill>
                <a:latin typeface="Abadi" panose="020B0604020104020204" pitchFamily="34" charset="0"/>
                <a:hlinkClick r:id="rId3"/>
              </a:rPr>
              <a:t>github.com/SuhrabAria/IBM-Applied-Data-Science-Capstone/blob/main/jupyter-labs-webscraping.ipynb</a:t>
            </a:r>
            <a:r>
              <a:rPr lang="en-US" sz="2200" dirty="0" smtClean="0">
                <a:solidFill>
                  <a:schemeClr val="accent3">
                    <a:lumMod val="25000"/>
                  </a:schemeClr>
                </a:solidFill>
                <a:latin typeface="Abadi" panose="020B0604020104020204" pitchFamily="34" charset="0"/>
              </a:rPr>
              <a:t> </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10387" y="1792288"/>
            <a:ext cx="5827624" cy="4360539"/>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Metropolitan">
  <a:themeElements>
    <a:clrScheme name="Metropolitan">
      <a:dk1>
        <a:sysClr val="windowText" lastClr="000000"/>
      </a:dk1>
      <a:lt1>
        <a:sysClr val="window" lastClr="FFFFFF"/>
      </a:lt1>
      <a:dk2>
        <a:srgbClr val="162F33"/>
      </a:dk2>
      <a:lt2>
        <a:srgbClr val="EAF0E0"/>
      </a:lt2>
      <a:accent1>
        <a:srgbClr val="50B4C8"/>
      </a:accent1>
      <a:accent2>
        <a:srgbClr val="A8B97F"/>
      </a:accent2>
      <a:accent3>
        <a:srgbClr val="9B9256"/>
      </a:accent3>
      <a:accent4>
        <a:srgbClr val="657689"/>
      </a:accent4>
      <a:accent5>
        <a:srgbClr val="7A855D"/>
      </a:accent5>
      <a:accent6>
        <a:srgbClr val="84AC9D"/>
      </a:accent6>
      <a:hlink>
        <a:srgbClr val="2370CD"/>
      </a:hlink>
      <a:folHlink>
        <a:srgbClr val="877589"/>
      </a:folHlink>
    </a:clrScheme>
    <a:fontScheme name="Metropolitan">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Metropolitan">
      <a:fillStyleLst>
        <a:solidFill>
          <a:schemeClr val="phClr"/>
        </a:solidFill>
        <a:gradFill rotWithShape="1">
          <a:gsLst>
            <a:gs pos="0">
              <a:schemeClr val="phClr">
                <a:tint val="70000"/>
                <a:satMod val="100000"/>
                <a:lumMod val="110000"/>
              </a:schemeClr>
            </a:gs>
            <a:gs pos="50000">
              <a:schemeClr val="phClr">
                <a:tint val="75000"/>
                <a:satMod val="101000"/>
                <a:lumMod val="105000"/>
              </a:schemeClr>
            </a:gs>
            <a:gs pos="100000">
              <a:schemeClr val="phClr">
                <a:tint val="82000"/>
                <a:satMod val="104000"/>
                <a:lumMod val="105000"/>
              </a:schemeClr>
            </a:gs>
          </a:gsLst>
          <a:lin ang="2700000" scaled="0"/>
        </a:gradFill>
        <a:gradFill rotWithShape="1">
          <a:gsLst>
            <a:gs pos="0">
              <a:schemeClr val="phClr">
                <a:tint val="97000"/>
                <a:satMod val="100000"/>
                <a:lumMod val="102000"/>
              </a:schemeClr>
            </a:gs>
            <a:gs pos="50000">
              <a:schemeClr val="phClr">
                <a:shade val="100000"/>
                <a:satMod val="100000"/>
                <a:lumMod val="100000"/>
              </a:schemeClr>
            </a:gs>
            <a:gs pos="100000">
              <a:schemeClr val="phClr">
                <a:shade val="80000"/>
                <a:satMod val="100000"/>
                <a:lumMod val="99000"/>
              </a:schemeClr>
            </a:gs>
          </a:gsLst>
          <a:lin ang="27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solidFill>
          <a:schemeClr val="phClr">
            <a:shade val="95000"/>
            <a:satMod val="170000"/>
          </a:schemeClr>
        </a:solidFill>
      </a:bgFillStyleLst>
    </a:fmtScheme>
  </a:themeElements>
  <a:objectDefaults/>
  <a:extraClrSchemeLst/>
  <a:extLst>
    <a:ext uri="{05A4C25C-085E-4340-85A3-A5531E510DB2}">
      <thm15:themeFamily xmlns:thm15="http://schemas.microsoft.com/office/thememl/2012/main" name="Metropolitan" id="{4C5440D6-04D2-4954-96CF-F251137069B2}" vid="{79CFCA13-9412-4290-BB4B-85112F88857B}"/>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purl.org/dc/elements/1.1/"/>
    <ds:schemaRef ds:uri="http://purl.org/dc/dcmitype/"/>
    <ds:schemaRef ds:uri="http://purl.org/dc/terms/"/>
    <ds:schemaRef ds:uri="http://schemas.microsoft.com/office/2006/documentManagement/types"/>
    <ds:schemaRef ds:uri="http://schemas.microsoft.com/office/2006/metadata/properties"/>
    <ds:schemaRef ds:uri="http://www.w3.org/XML/1998/namespace"/>
    <ds:schemaRef ds:uri="http://schemas.microsoft.com/office/infopath/2007/PartnerControls"/>
    <ds:schemaRef ds:uri="155be751-a274-42e8-93fb-f39d3b9bccc8"/>
    <ds:schemaRef ds:uri="http://schemas.openxmlformats.org/package/2006/metadata/core-properties"/>
    <ds:schemaRef ds:uri="f80a141d-92ca-4d3d-9308-f7e7b1d44ce8"/>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3208</TotalTime>
  <Words>1313</Words>
  <Application>Microsoft Office PowerPoint</Application>
  <PresentationFormat>Widescreen</PresentationFormat>
  <Paragraphs>197</Paragraphs>
  <Slides>46</Slides>
  <Notes>3</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46</vt:i4>
      </vt:variant>
    </vt:vector>
  </HeadingPairs>
  <TitlesOfParts>
    <vt:vector size="55" baseType="lpstr">
      <vt:lpstr>Abadi</vt:lpstr>
      <vt:lpstr>Arial</vt:lpstr>
      <vt:lpstr>Calibri</vt:lpstr>
      <vt:lpstr>Calibri Light</vt:lpstr>
      <vt:lpstr>IBM Plex Mono SemiBold</vt:lpstr>
      <vt:lpstr>IBM Plex Mono Text</vt:lpstr>
      <vt:lpstr>SF Pro</vt:lpstr>
      <vt:lpstr>Custom Design</vt:lpstr>
      <vt:lpstr>Metropolitan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Suhrab Aria</cp:lastModifiedBy>
  <cp:revision>253</cp:revision>
  <dcterms:created xsi:type="dcterms:W3CDTF">2021-04-29T18:58:34Z</dcterms:created>
  <dcterms:modified xsi:type="dcterms:W3CDTF">2022-05-07T19:10:43Z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